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BA657A-2DE1-498D-A21F-B5FABF08F5A0}"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E37EA8D-9DC0-42F3-A919-FDF30E197E69}">
      <dgm:prSet/>
      <dgm:spPr/>
      <dgm:t>
        <a:bodyPr/>
        <a:lstStyle/>
        <a:p>
          <a:r>
            <a:rPr lang="nl-NL"/>
            <a:t>Lesdoelen</a:t>
          </a:r>
          <a:endParaRPr lang="en-US"/>
        </a:p>
      </dgm:t>
    </dgm:pt>
    <dgm:pt modelId="{1DE0DFE4-B87D-495A-823E-7410AD6DD611}" type="parTrans" cxnId="{91589E3D-4E5D-4A04-8841-CE962E35739A}">
      <dgm:prSet/>
      <dgm:spPr/>
      <dgm:t>
        <a:bodyPr/>
        <a:lstStyle/>
        <a:p>
          <a:endParaRPr lang="en-US"/>
        </a:p>
      </dgm:t>
    </dgm:pt>
    <dgm:pt modelId="{39CE37E9-1798-474A-8669-2E8D21931260}" type="sibTrans" cxnId="{91589E3D-4E5D-4A04-8841-CE962E35739A}">
      <dgm:prSet/>
      <dgm:spPr/>
      <dgm:t>
        <a:bodyPr/>
        <a:lstStyle/>
        <a:p>
          <a:endParaRPr lang="en-US"/>
        </a:p>
      </dgm:t>
    </dgm:pt>
    <dgm:pt modelId="{F64BE237-F759-4294-9DE6-BC2560E648E2}">
      <dgm:prSet/>
      <dgm:spPr/>
      <dgm:t>
        <a:bodyPr/>
        <a:lstStyle/>
        <a:p>
          <a:r>
            <a:rPr lang="nl-NL"/>
            <a:t>Filmpje </a:t>
          </a:r>
          <a:endParaRPr lang="en-US"/>
        </a:p>
      </dgm:t>
    </dgm:pt>
    <dgm:pt modelId="{9DC1FE5D-1C84-4092-9D7C-9FA98ED8ED21}" type="parTrans" cxnId="{1B5E6456-5850-4151-9DD3-AC9B286C9EF5}">
      <dgm:prSet/>
      <dgm:spPr/>
      <dgm:t>
        <a:bodyPr/>
        <a:lstStyle/>
        <a:p>
          <a:endParaRPr lang="en-US"/>
        </a:p>
      </dgm:t>
    </dgm:pt>
    <dgm:pt modelId="{126E8C7E-A63E-4B2C-88E3-1D61D36E973A}" type="sibTrans" cxnId="{1B5E6456-5850-4151-9DD3-AC9B286C9EF5}">
      <dgm:prSet/>
      <dgm:spPr/>
      <dgm:t>
        <a:bodyPr/>
        <a:lstStyle/>
        <a:p>
          <a:endParaRPr lang="en-US"/>
        </a:p>
      </dgm:t>
    </dgm:pt>
    <dgm:pt modelId="{98AAFD0D-75BE-40A9-A7EE-A6B7760CFC77}">
      <dgm:prSet/>
      <dgm:spPr/>
      <dgm:t>
        <a:bodyPr/>
        <a:lstStyle/>
        <a:p>
          <a:r>
            <a:rPr lang="nl-NL"/>
            <a:t>Tempratuur</a:t>
          </a:r>
          <a:endParaRPr lang="en-US"/>
        </a:p>
      </dgm:t>
    </dgm:pt>
    <dgm:pt modelId="{190C950B-3C2D-4EA7-9170-3589208B0F55}" type="parTrans" cxnId="{6F17E46F-8AA2-4EE7-B41F-1B558FEFFBC0}">
      <dgm:prSet/>
      <dgm:spPr/>
      <dgm:t>
        <a:bodyPr/>
        <a:lstStyle/>
        <a:p>
          <a:endParaRPr lang="en-US"/>
        </a:p>
      </dgm:t>
    </dgm:pt>
    <dgm:pt modelId="{AF94A7AB-64F3-40F1-A4C1-D0A88DDCC369}" type="sibTrans" cxnId="{6F17E46F-8AA2-4EE7-B41F-1B558FEFFBC0}">
      <dgm:prSet/>
      <dgm:spPr/>
      <dgm:t>
        <a:bodyPr/>
        <a:lstStyle/>
        <a:p>
          <a:endParaRPr lang="en-US"/>
        </a:p>
      </dgm:t>
    </dgm:pt>
    <dgm:pt modelId="{F3522535-FFE6-4E3F-9C5C-A13CF3BD67AF}">
      <dgm:prSet/>
      <dgm:spPr/>
      <dgm:t>
        <a:bodyPr/>
        <a:lstStyle/>
        <a:p>
          <a:r>
            <a:rPr lang="nl-NL"/>
            <a:t>Licht</a:t>
          </a:r>
          <a:endParaRPr lang="en-US"/>
        </a:p>
      </dgm:t>
    </dgm:pt>
    <dgm:pt modelId="{A63EAC08-A638-4234-A712-5BFF0449C04A}" type="parTrans" cxnId="{4FC74CEE-035B-4D7B-99F0-856ABCB3A6DC}">
      <dgm:prSet/>
      <dgm:spPr/>
      <dgm:t>
        <a:bodyPr/>
        <a:lstStyle/>
        <a:p>
          <a:endParaRPr lang="en-US"/>
        </a:p>
      </dgm:t>
    </dgm:pt>
    <dgm:pt modelId="{1E750AF9-3AF0-4C99-B24B-A4407FA6041F}" type="sibTrans" cxnId="{4FC74CEE-035B-4D7B-99F0-856ABCB3A6DC}">
      <dgm:prSet/>
      <dgm:spPr/>
      <dgm:t>
        <a:bodyPr/>
        <a:lstStyle/>
        <a:p>
          <a:endParaRPr lang="en-US"/>
        </a:p>
      </dgm:t>
    </dgm:pt>
    <dgm:pt modelId="{B9C5B407-D6E8-4482-88FC-DE4BBB27D368}">
      <dgm:prSet/>
      <dgm:spPr/>
      <dgm:t>
        <a:bodyPr/>
        <a:lstStyle/>
        <a:p>
          <a:r>
            <a:rPr lang="nl-NL"/>
            <a:t>Vocht en ventilatie</a:t>
          </a:r>
          <a:endParaRPr lang="en-US"/>
        </a:p>
      </dgm:t>
    </dgm:pt>
    <dgm:pt modelId="{748E6BC7-CD39-4E33-BC88-CAC2D3F77F09}" type="parTrans" cxnId="{DD745270-FD7B-4243-8F04-F5C9CE42568D}">
      <dgm:prSet/>
      <dgm:spPr/>
      <dgm:t>
        <a:bodyPr/>
        <a:lstStyle/>
        <a:p>
          <a:endParaRPr lang="en-US"/>
        </a:p>
      </dgm:t>
    </dgm:pt>
    <dgm:pt modelId="{C3F0E21D-B4C2-48E3-9D1B-D0FD3D4F473B}" type="sibTrans" cxnId="{DD745270-FD7B-4243-8F04-F5C9CE42568D}">
      <dgm:prSet/>
      <dgm:spPr/>
      <dgm:t>
        <a:bodyPr/>
        <a:lstStyle/>
        <a:p>
          <a:endParaRPr lang="en-US"/>
        </a:p>
      </dgm:t>
    </dgm:pt>
    <dgm:pt modelId="{351D8A7C-91A8-D14F-8478-8BEA09BE5669}" type="pres">
      <dgm:prSet presAssocID="{DFBA657A-2DE1-498D-A21F-B5FABF08F5A0}" presName="vert0" presStyleCnt="0">
        <dgm:presLayoutVars>
          <dgm:dir/>
          <dgm:animOne val="branch"/>
          <dgm:animLvl val="lvl"/>
        </dgm:presLayoutVars>
      </dgm:prSet>
      <dgm:spPr/>
    </dgm:pt>
    <dgm:pt modelId="{4EC2C9CE-97E5-7D44-BBCF-DF22B279C4D1}" type="pres">
      <dgm:prSet presAssocID="{FE37EA8D-9DC0-42F3-A919-FDF30E197E69}" presName="thickLine" presStyleLbl="alignNode1" presStyleIdx="0" presStyleCnt="5"/>
      <dgm:spPr/>
    </dgm:pt>
    <dgm:pt modelId="{B374D532-AE3C-D546-B37F-5C195AF840EB}" type="pres">
      <dgm:prSet presAssocID="{FE37EA8D-9DC0-42F3-A919-FDF30E197E69}" presName="horz1" presStyleCnt="0"/>
      <dgm:spPr/>
    </dgm:pt>
    <dgm:pt modelId="{9C25C694-0D49-024D-B5EB-8CE425977FC3}" type="pres">
      <dgm:prSet presAssocID="{FE37EA8D-9DC0-42F3-A919-FDF30E197E69}" presName="tx1" presStyleLbl="revTx" presStyleIdx="0" presStyleCnt="5"/>
      <dgm:spPr/>
    </dgm:pt>
    <dgm:pt modelId="{8B003667-D816-DF4A-BB7D-5315DDF80C55}" type="pres">
      <dgm:prSet presAssocID="{FE37EA8D-9DC0-42F3-A919-FDF30E197E69}" presName="vert1" presStyleCnt="0"/>
      <dgm:spPr/>
    </dgm:pt>
    <dgm:pt modelId="{864D1CFD-48E4-CA4A-ADF2-52AD629D2FAB}" type="pres">
      <dgm:prSet presAssocID="{F64BE237-F759-4294-9DE6-BC2560E648E2}" presName="thickLine" presStyleLbl="alignNode1" presStyleIdx="1" presStyleCnt="5"/>
      <dgm:spPr/>
    </dgm:pt>
    <dgm:pt modelId="{7D541A1F-BFB4-8243-97FE-216B8F0E0A2D}" type="pres">
      <dgm:prSet presAssocID="{F64BE237-F759-4294-9DE6-BC2560E648E2}" presName="horz1" presStyleCnt="0"/>
      <dgm:spPr/>
    </dgm:pt>
    <dgm:pt modelId="{D5A2A78E-72F2-9A40-A93E-C94218900E1F}" type="pres">
      <dgm:prSet presAssocID="{F64BE237-F759-4294-9DE6-BC2560E648E2}" presName="tx1" presStyleLbl="revTx" presStyleIdx="1" presStyleCnt="5"/>
      <dgm:spPr/>
    </dgm:pt>
    <dgm:pt modelId="{7338DE18-8E08-CB49-8C2F-D96BFF28FF7E}" type="pres">
      <dgm:prSet presAssocID="{F64BE237-F759-4294-9DE6-BC2560E648E2}" presName="vert1" presStyleCnt="0"/>
      <dgm:spPr/>
    </dgm:pt>
    <dgm:pt modelId="{82070306-E975-0A4D-981E-6202DCE5ED5D}" type="pres">
      <dgm:prSet presAssocID="{98AAFD0D-75BE-40A9-A7EE-A6B7760CFC77}" presName="thickLine" presStyleLbl="alignNode1" presStyleIdx="2" presStyleCnt="5"/>
      <dgm:spPr/>
    </dgm:pt>
    <dgm:pt modelId="{6DF8C8E9-8F2C-3B46-AE1C-85386477E1F5}" type="pres">
      <dgm:prSet presAssocID="{98AAFD0D-75BE-40A9-A7EE-A6B7760CFC77}" presName="horz1" presStyleCnt="0"/>
      <dgm:spPr/>
    </dgm:pt>
    <dgm:pt modelId="{5B703E0E-23D1-7642-BD9A-22B8A2D201C6}" type="pres">
      <dgm:prSet presAssocID="{98AAFD0D-75BE-40A9-A7EE-A6B7760CFC77}" presName="tx1" presStyleLbl="revTx" presStyleIdx="2" presStyleCnt="5"/>
      <dgm:spPr/>
    </dgm:pt>
    <dgm:pt modelId="{6EC43E0B-BBA2-1D4B-9178-399B96F56CBF}" type="pres">
      <dgm:prSet presAssocID="{98AAFD0D-75BE-40A9-A7EE-A6B7760CFC77}" presName="vert1" presStyleCnt="0"/>
      <dgm:spPr/>
    </dgm:pt>
    <dgm:pt modelId="{F5B128A5-29C5-2041-948A-367564DF1998}" type="pres">
      <dgm:prSet presAssocID="{F3522535-FFE6-4E3F-9C5C-A13CF3BD67AF}" presName="thickLine" presStyleLbl="alignNode1" presStyleIdx="3" presStyleCnt="5"/>
      <dgm:spPr/>
    </dgm:pt>
    <dgm:pt modelId="{15B102BC-43BA-2C4C-8045-5D070BDDF05D}" type="pres">
      <dgm:prSet presAssocID="{F3522535-FFE6-4E3F-9C5C-A13CF3BD67AF}" presName="horz1" presStyleCnt="0"/>
      <dgm:spPr/>
    </dgm:pt>
    <dgm:pt modelId="{E6881C5C-DD4D-444D-8E1D-E6AE31E2788D}" type="pres">
      <dgm:prSet presAssocID="{F3522535-FFE6-4E3F-9C5C-A13CF3BD67AF}" presName="tx1" presStyleLbl="revTx" presStyleIdx="3" presStyleCnt="5"/>
      <dgm:spPr/>
    </dgm:pt>
    <dgm:pt modelId="{8B01AFB9-9FE2-5C45-A403-993F289911BB}" type="pres">
      <dgm:prSet presAssocID="{F3522535-FFE6-4E3F-9C5C-A13CF3BD67AF}" presName="vert1" presStyleCnt="0"/>
      <dgm:spPr/>
    </dgm:pt>
    <dgm:pt modelId="{FF937BF9-C57A-AC4F-B141-42FCC21460C8}" type="pres">
      <dgm:prSet presAssocID="{B9C5B407-D6E8-4482-88FC-DE4BBB27D368}" presName="thickLine" presStyleLbl="alignNode1" presStyleIdx="4" presStyleCnt="5"/>
      <dgm:spPr/>
    </dgm:pt>
    <dgm:pt modelId="{AC8D64A0-9520-844B-9892-7AFB48483D68}" type="pres">
      <dgm:prSet presAssocID="{B9C5B407-D6E8-4482-88FC-DE4BBB27D368}" presName="horz1" presStyleCnt="0"/>
      <dgm:spPr/>
    </dgm:pt>
    <dgm:pt modelId="{F5CF9122-B77F-1043-B749-2320BE163F5D}" type="pres">
      <dgm:prSet presAssocID="{B9C5B407-D6E8-4482-88FC-DE4BBB27D368}" presName="tx1" presStyleLbl="revTx" presStyleIdx="4" presStyleCnt="5"/>
      <dgm:spPr/>
    </dgm:pt>
    <dgm:pt modelId="{EAEE7F96-3D25-984F-9F9A-0DD79FD039B0}" type="pres">
      <dgm:prSet presAssocID="{B9C5B407-D6E8-4482-88FC-DE4BBB27D368}" presName="vert1" presStyleCnt="0"/>
      <dgm:spPr/>
    </dgm:pt>
  </dgm:ptLst>
  <dgm:cxnLst>
    <dgm:cxn modelId="{D80D3C1A-AD40-BC46-89EC-A42053E1F324}" type="presOf" srcId="{98AAFD0D-75BE-40A9-A7EE-A6B7760CFC77}" destId="{5B703E0E-23D1-7642-BD9A-22B8A2D201C6}" srcOrd="0" destOrd="0" presId="urn:microsoft.com/office/officeart/2008/layout/LinedList"/>
    <dgm:cxn modelId="{28CC8B27-8988-1C4B-BB10-27EF198A0E64}" type="presOf" srcId="{DFBA657A-2DE1-498D-A21F-B5FABF08F5A0}" destId="{351D8A7C-91A8-D14F-8478-8BEA09BE5669}" srcOrd="0" destOrd="0" presId="urn:microsoft.com/office/officeart/2008/layout/LinedList"/>
    <dgm:cxn modelId="{91589E3D-4E5D-4A04-8841-CE962E35739A}" srcId="{DFBA657A-2DE1-498D-A21F-B5FABF08F5A0}" destId="{FE37EA8D-9DC0-42F3-A919-FDF30E197E69}" srcOrd="0" destOrd="0" parTransId="{1DE0DFE4-B87D-495A-823E-7410AD6DD611}" sibTransId="{39CE37E9-1798-474A-8669-2E8D21931260}"/>
    <dgm:cxn modelId="{BBA44B48-FC4F-C445-82EF-9A6C3BCB0759}" type="presOf" srcId="{F64BE237-F759-4294-9DE6-BC2560E648E2}" destId="{D5A2A78E-72F2-9A40-A93E-C94218900E1F}" srcOrd="0" destOrd="0" presId="urn:microsoft.com/office/officeart/2008/layout/LinedList"/>
    <dgm:cxn modelId="{1B5E6456-5850-4151-9DD3-AC9B286C9EF5}" srcId="{DFBA657A-2DE1-498D-A21F-B5FABF08F5A0}" destId="{F64BE237-F759-4294-9DE6-BC2560E648E2}" srcOrd="1" destOrd="0" parTransId="{9DC1FE5D-1C84-4092-9D7C-9FA98ED8ED21}" sibTransId="{126E8C7E-A63E-4B2C-88E3-1D61D36E973A}"/>
    <dgm:cxn modelId="{136EEE6A-93C1-3E48-94BF-FD25ECF65F07}" type="presOf" srcId="{B9C5B407-D6E8-4482-88FC-DE4BBB27D368}" destId="{F5CF9122-B77F-1043-B749-2320BE163F5D}" srcOrd="0" destOrd="0" presId="urn:microsoft.com/office/officeart/2008/layout/LinedList"/>
    <dgm:cxn modelId="{6F17E46F-8AA2-4EE7-B41F-1B558FEFFBC0}" srcId="{DFBA657A-2DE1-498D-A21F-B5FABF08F5A0}" destId="{98AAFD0D-75BE-40A9-A7EE-A6B7760CFC77}" srcOrd="2" destOrd="0" parTransId="{190C950B-3C2D-4EA7-9170-3589208B0F55}" sibTransId="{AF94A7AB-64F3-40F1-A4C1-D0A88DDCC369}"/>
    <dgm:cxn modelId="{DD745270-FD7B-4243-8F04-F5C9CE42568D}" srcId="{DFBA657A-2DE1-498D-A21F-B5FABF08F5A0}" destId="{B9C5B407-D6E8-4482-88FC-DE4BBB27D368}" srcOrd="4" destOrd="0" parTransId="{748E6BC7-CD39-4E33-BC88-CAC2D3F77F09}" sibTransId="{C3F0E21D-B4C2-48E3-9D1B-D0FD3D4F473B}"/>
    <dgm:cxn modelId="{6C8A54EB-6DA5-AA45-A5D4-42F5C212C1B9}" type="presOf" srcId="{FE37EA8D-9DC0-42F3-A919-FDF30E197E69}" destId="{9C25C694-0D49-024D-B5EB-8CE425977FC3}" srcOrd="0" destOrd="0" presId="urn:microsoft.com/office/officeart/2008/layout/LinedList"/>
    <dgm:cxn modelId="{4FC74CEE-035B-4D7B-99F0-856ABCB3A6DC}" srcId="{DFBA657A-2DE1-498D-A21F-B5FABF08F5A0}" destId="{F3522535-FFE6-4E3F-9C5C-A13CF3BD67AF}" srcOrd="3" destOrd="0" parTransId="{A63EAC08-A638-4234-A712-5BFF0449C04A}" sibTransId="{1E750AF9-3AF0-4C99-B24B-A4407FA6041F}"/>
    <dgm:cxn modelId="{A43333F2-0776-1346-8D8D-DC41F8ECEDBB}" type="presOf" srcId="{F3522535-FFE6-4E3F-9C5C-A13CF3BD67AF}" destId="{E6881C5C-DD4D-444D-8E1D-E6AE31E2788D}" srcOrd="0" destOrd="0" presId="urn:microsoft.com/office/officeart/2008/layout/LinedList"/>
    <dgm:cxn modelId="{B07BB6D0-DC60-D848-95C4-F19DE6E7599C}" type="presParOf" srcId="{351D8A7C-91A8-D14F-8478-8BEA09BE5669}" destId="{4EC2C9CE-97E5-7D44-BBCF-DF22B279C4D1}" srcOrd="0" destOrd="0" presId="urn:microsoft.com/office/officeart/2008/layout/LinedList"/>
    <dgm:cxn modelId="{35308E86-1374-B245-8228-FB1C903CEFB6}" type="presParOf" srcId="{351D8A7C-91A8-D14F-8478-8BEA09BE5669}" destId="{B374D532-AE3C-D546-B37F-5C195AF840EB}" srcOrd="1" destOrd="0" presId="urn:microsoft.com/office/officeart/2008/layout/LinedList"/>
    <dgm:cxn modelId="{0DBB582B-8573-CE42-8368-10C82B15F087}" type="presParOf" srcId="{B374D532-AE3C-D546-B37F-5C195AF840EB}" destId="{9C25C694-0D49-024D-B5EB-8CE425977FC3}" srcOrd="0" destOrd="0" presId="urn:microsoft.com/office/officeart/2008/layout/LinedList"/>
    <dgm:cxn modelId="{FA6435DD-230C-BC46-8C98-31892118C6BF}" type="presParOf" srcId="{B374D532-AE3C-D546-B37F-5C195AF840EB}" destId="{8B003667-D816-DF4A-BB7D-5315DDF80C55}" srcOrd="1" destOrd="0" presId="urn:microsoft.com/office/officeart/2008/layout/LinedList"/>
    <dgm:cxn modelId="{FCD0872B-AEB7-0541-8593-0EC2DBB09F0B}" type="presParOf" srcId="{351D8A7C-91A8-D14F-8478-8BEA09BE5669}" destId="{864D1CFD-48E4-CA4A-ADF2-52AD629D2FAB}" srcOrd="2" destOrd="0" presId="urn:microsoft.com/office/officeart/2008/layout/LinedList"/>
    <dgm:cxn modelId="{6C86B0FE-15CB-EB44-A2DA-D8148C4E09DD}" type="presParOf" srcId="{351D8A7C-91A8-D14F-8478-8BEA09BE5669}" destId="{7D541A1F-BFB4-8243-97FE-216B8F0E0A2D}" srcOrd="3" destOrd="0" presId="urn:microsoft.com/office/officeart/2008/layout/LinedList"/>
    <dgm:cxn modelId="{BC20BEBA-5B37-1F48-BF16-C9944D646252}" type="presParOf" srcId="{7D541A1F-BFB4-8243-97FE-216B8F0E0A2D}" destId="{D5A2A78E-72F2-9A40-A93E-C94218900E1F}" srcOrd="0" destOrd="0" presId="urn:microsoft.com/office/officeart/2008/layout/LinedList"/>
    <dgm:cxn modelId="{C23D3BC8-2CDA-924F-BC47-353FA6B9C3B3}" type="presParOf" srcId="{7D541A1F-BFB4-8243-97FE-216B8F0E0A2D}" destId="{7338DE18-8E08-CB49-8C2F-D96BFF28FF7E}" srcOrd="1" destOrd="0" presId="urn:microsoft.com/office/officeart/2008/layout/LinedList"/>
    <dgm:cxn modelId="{7E5AFB0E-3763-F741-8EF6-D9C3D4CFF39D}" type="presParOf" srcId="{351D8A7C-91A8-D14F-8478-8BEA09BE5669}" destId="{82070306-E975-0A4D-981E-6202DCE5ED5D}" srcOrd="4" destOrd="0" presId="urn:microsoft.com/office/officeart/2008/layout/LinedList"/>
    <dgm:cxn modelId="{8F02650A-7B28-E247-8967-DB9A7A56543D}" type="presParOf" srcId="{351D8A7C-91A8-D14F-8478-8BEA09BE5669}" destId="{6DF8C8E9-8F2C-3B46-AE1C-85386477E1F5}" srcOrd="5" destOrd="0" presId="urn:microsoft.com/office/officeart/2008/layout/LinedList"/>
    <dgm:cxn modelId="{0E2E4A7C-BB0F-F646-81E2-55E20BCA6044}" type="presParOf" srcId="{6DF8C8E9-8F2C-3B46-AE1C-85386477E1F5}" destId="{5B703E0E-23D1-7642-BD9A-22B8A2D201C6}" srcOrd="0" destOrd="0" presId="urn:microsoft.com/office/officeart/2008/layout/LinedList"/>
    <dgm:cxn modelId="{C14F2006-80EB-844B-9092-A89593D83DFA}" type="presParOf" srcId="{6DF8C8E9-8F2C-3B46-AE1C-85386477E1F5}" destId="{6EC43E0B-BBA2-1D4B-9178-399B96F56CBF}" srcOrd="1" destOrd="0" presId="urn:microsoft.com/office/officeart/2008/layout/LinedList"/>
    <dgm:cxn modelId="{E5842743-16A3-4745-AA95-26B48C4238AD}" type="presParOf" srcId="{351D8A7C-91A8-D14F-8478-8BEA09BE5669}" destId="{F5B128A5-29C5-2041-948A-367564DF1998}" srcOrd="6" destOrd="0" presId="urn:microsoft.com/office/officeart/2008/layout/LinedList"/>
    <dgm:cxn modelId="{94CE26BC-62C0-3A4D-BC6A-95CBB55DDC80}" type="presParOf" srcId="{351D8A7C-91A8-D14F-8478-8BEA09BE5669}" destId="{15B102BC-43BA-2C4C-8045-5D070BDDF05D}" srcOrd="7" destOrd="0" presId="urn:microsoft.com/office/officeart/2008/layout/LinedList"/>
    <dgm:cxn modelId="{983AEE37-5104-AA40-A771-3203EA4FAFFB}" type="presParOf" srcId="{15B102BC-43BA-2C4C-8045-5D070BDDF05D}" destId="{E6881C5C-DD4D-444D-8E1D-E6AE31E2788D}" srcOrd="0" destOrd="0" presId="urn:microsoft.com/office/officeart/2008/layout/LinedList"/>
    <dgm:cxn modelId="{B48B2EF2-FEF2-E14B-8F8E-6847BD0530B9}" type="presParOf" srcId="{15B102BC-43BA-2C4C-8045-5D070BDDF05D}" destId="{8B01AFB9-9FE2-5C45-A403-993F289911BB}" srcOrd="1" destOrd="0" presId="urn:microsoft.com/office/officeart/2008/layout/LinedList"/>
    <dgm:cxn modelId="{CF4C0951-A193-B146-8520-CCFECCEEAED9}" type="presParOf" srcId="{351D8A7C-91A8-D14F-8478-8BEA09BE5669}" destId="{FF937BF9-C57A-AC4F-B141-42FCC21460C8}" srcOrd="8" destOrd="0" presId="urn:microsoft.com/office/officeart/2008/layout/LinedList"/>
    <dgm:cxn modelId="{E8333BF5-28FA-E04B-ADAA-0540152C4400}" type="presParOf" srcId="{351D8A7C-91A8-D14F-8478-8BEA09BE5669}" destId="{AC8D64A0-9520-844B-9892-7AFB48483D68}" srcOrd="9" destOrd="0" presId="urn:microsoft.com/office/officeart/2008/layout/LinedList"/>
    <dgm:cxn modelId="{D3892829-53FF-E942-BB04-C52D940F4B18}" type="presParOf" srcId="{AC8D64A0-9520-844B-9892-7AFB48483D68}" destId="{F5CF9122-B77F-1043-B749-2320BE163F5D}" srcOrd="0" destOrd="0" presId="urn:microsoft.com/office/officeart/2008/layout/LinedList"/>
    <dgm:cxn modelId="{73279E32-608A-A343-9426-7AF20ED77D82}" type="presParOf" srcId="{AC8D64A0-9520-844B-9892-7AFB48483D68}" destId="{EAEE7F96-3D25-984F-9F9A-0DD79FD039B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2C9CE-97E5-7D44-BBCF-DF22B279C4D1}">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25C694-0D49-024D-B5EB-8CE425977FC3}">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Lesdoelen</a:t>
          </a:r>
          <a:endParaRPr lang="en-US" sz="5100" kern="1200"/>
        </a:p>
      </dsp:txBody>
      <dsp:txXfrm>
        <a:off x="0" y="675"/>
        <a:ext cx="6900512" cy="1106957"/>
      </dsp:txXfrm>
    </dsp:sp>
    <dsp:sp modelId="{864D1CFD-48E4-CA4A-ADF2-52AD629D2FAB}">
      <dsp:nvSpPr>
        <dsp:cNvPr id="0" name=""/>
        <dsp:cNvSpPr/>
      </dsp:nvSpPr>
      <dsp:spPr>
        <a:xfrm>
          <a:off x="0" y="1107633"/>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2A78E-72F2-9A40-A93E-C94218900E1F}">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Filmpje </a:t>
          </a:r>
          <a:endParaRPr lang="en-US" sz="5100" kern="1200"/>
        </a:p>
      </dsp:txBody>
      <dsp:txXfrm>
        <a:off x="0" y="1107633"/>
        <a:ext cx="6900512" cy="1106957"/>
      </dsp:txXfrm>
    </dsp:sp>
    <dsp:sp modelId="{82070306-E975-0A4D-981E-6202DCE5ED5D}">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703E0E-23D1-7642-BD9A-22B8A2D201C6}">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Tempratuur</a:t>
          </a:r>
          <a:endParaRPr lang="en-US" sz="5100" kern="1200"/>
        </a:p>
      </dsp:txBody>
      <dsp:txXfrm>
        <a:off x="0" y="2214591"/>
        <a:ext cx="6900512" cy="1106957"/>
      </dsp:txXfrm>
    </dsp:sp>
    <dsp:sp modelId="{F5B128A5-29C5-2041-948A-367564DF1998}">
      <dsp:nvSpPr>
        <dsp:cNvPr id="0" name=""/>
        <dsp:cNvSpPr/>
      </dsp:nvSpPr>
      <dsp:spPr>
        <a:xfrm>
          <a:off x="0" y="3321549"/>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881C5C-DD4D-444D-8E1D-E6AE31E2788D}">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Licht</a:t>
          </a:r>
          <a:endParaRPr lang="en-US" sz="5100" kern="1200"/>
        </a:p>
      </dsp:txBody>
      <dsp:txXfrm>
        <a:off x="0" y="3321549"/>
        <a:ext cx="6900512" cy="1106957"/>
      </dsp:txXfrm>
    </dsp:sp>
    <dsp:sp modelId="{FF937BF9-C57A-AC4F-B141-42FCC21460C8}">
      <dsp:nvSpPr>
        <dsp:cNvPr id="0" name=""/>
        <dsp:cNvSpPr/>
      </dsp:nvSpPr>
      <dsp:spPr>
        <a:xfrm>
          <a:off x="0" y="4428507"/>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CF9122-B77F-1043-B749-2320BE163F5D}">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Vocht en ventilatie</a:t>
          </a:r>
          <a:endParaRPr lang="en-US" sz="5100" kern="1200"/>
        </a:p>
      </dsp:txBody>
      <dsp:txXfrm>
        <a:off x="0" y="4428507"/>
        <a:ext cx="6900512" cy="110695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1A5D1-EAA1-56E7-F3E8-E44E69B97B6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EAE5C5C-E7E9-B788-20B4-AA175E425D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549720C-35D4-2B8E-C151-DC3FA2B87282}"/>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5" name="Tijdelijke aanduiding voor voettekst 4">
            <a:extLst>
              <a:ext uri="{FF2B5EF4-FFF2-40B4-BE49-F238E27FC236}">
                <a16:creationId xmlns:a16="http://schemas.microsoft.com/office/drawing/2014/main" id="{1A7A05B3-BBDF-DF3D-6B4E-3DF44A49D14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92DF9C6-8CAA-00B1-3D1D-ED52EB029DE3}"/>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275725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950184-E37B-438A-FEEA-47570D0C85A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2CF0AB8-BB23-8BE4-6F45-92EB038656E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EF0CF00-EE0E-319A-6889-A392F470094E}"/>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5" name="Tijdelijke aanduiding voor voettekst 4">
            <a:extLst>
              <a:ext uri="{FF2B5EF4-FFF2-40B4-BE49-F238E27FC236}">
                <a16:creationId xmlns:a16="http://schemas.microsoft.com/office/drawing/2014/main" id="{8ABF1E0A-D20B-05E9-B499-ED3FA068209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843A90-64AA-CE86-6833-EE205B3B5A5A}"/>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402921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F2F0CF6-476A-5571-69D1-AED7C22D96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351D2A3-5329-6338-88EE-2754320891B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80C3ACC-D2EE-9A2C-E119-0968262B048D}"/>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5" name="Tijdelijke aanduiding voor voettekst 4">
            <a:extLst>
              <a:ext uri="{FF2B5EF4-FFF2-40B4-BE49-F238E27FC236}">
                <a16:creationId xmlns:a16="http://schemas.microsoft.com/office/drawing/2014/main" id="{36DC915E-7E8F-EE71-EE16-DC7B81AAA8E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50D9F6-6BBC-B5AC-AADD-3FBFA21ECEC5}"/>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193476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E0587D-B766-B4D8-E131-0545F28A703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D17E8CB-6BC8-6F1E-807D-AE83B5676CBC}"/>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1598431-BEBE-26F0-C407-F829992F5A90}"/>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5" name="Tijdelijke aanduiding voor voettekst 4">
            <a:extLst>
              <a:ext uri="{FF2B5EF4-FFF2-40B4-BE49-F238E27FC236}">
                <a16:creationId xmlns:a16="http://schemas.microsoft.com/office/drawing/2014/main" id="{080AAFA4-F306-87AC-BB54-A77682699F3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70197BA-4581-D298-49EC-1667F61A2CDF}"/>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70560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170066-4451-2FBC-1640-67C72D39405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888141-7C50-98A4-A4B9-73A8856896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30E3BD9-BDC1-24FC-30B3-17001819887D}"/>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5" name="Tijdelijke aanduiding voor voettekst 4">
            <a:extLst>
              <a:ext uri="{FF2B5EF4-FFF2-40B4-BE49-F238E27FC236}">
                <a16:creationId xmlns:a16="http://schemas.microsoft.com/office/drawing/2014/main" id="{1792E71D-020A-3547-BDF8-D436446686E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3BD984F-E2AF-363D-0B89-3AD671D48A38}"/>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3869977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C3755F-A859-5C50-C3F1-25C4AE1BB4C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6079E1D-00F7-7387-92B7-F234C4BA150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F79EFEA-7D14-8CF2-EFF8-349BB7F31C9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D155531-7E1D-A69B-9BF9-FD56D2598EA6}"/>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6" name="Tijdelijke aanduiding voor voettekst 5">
            <a:extLst>
              <a:ext uri="{FF2B5EF4-FFF2-40B4-BE49-F238E27FC236}">
                <a16:creationId xmlns:a16="http://schemas.microsoft.com/office/drawing/2014/main" id="{13BA693A-9E37-A863-7FCF-5210209899A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9A5656A-A123-3DD6-3581-27364528E236}"/>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374783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E05C94-E83E-C683-111B-CA64D842892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80FE88F-88EF-D5C5-0EC4-1B72FC3B09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9A754F4-75F1-48C6-FA8D-99682D6C42C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0F62868-D37D-EB0B-6279-BE9FA6637C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BA328E9-C59F-77D4-C669-630159113C8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4A10B0C-9853-CCF1-57F1-AC9A3D122034}"/>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8" name="Tijdelijke aanduiding voor voettekst 7">
            <a:extLst>
              <a:ext uri="{FF2B5EF4-FFF2-40B4-BE49-F238E27FC236}">
                <a16:creationId xmlns:a16="http://schemas.microsoft.com/office/drawing/2014/main" id="{8EC6568E-7483-492C-3688-B52E8C7627B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FE28D42-6F7B-4820-8C04-B1EE74E2398C}"/>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58628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D47F81-8289-6F1B-E6B5-8416DDE50E6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DC62C9D-B722-1C69-2E06-560CA7462B78}"/>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4" name="Tijdelijke aanduiding voor voettekst 3">
            <a:extLst>
              <a:ext uri="{FF2B5EF4-FFF2-40B4-BE49-F238E27FC236}">
                <a16:creationId xmlns:a16="http://schemas.microsoft.com/office/drawing/2014/main" id="{8AF17D3B-74B5-25F3-F3AA-E735E581FC0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14E30D4-C554-4D37-3545-2FFE86CA5A4B}"/>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232501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87AA92B-332B-3DA0-4752-CF742AA567A6}"/>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3" name="Tijdelijke aanduiding voor voettekst 2">
            <a:extLst>
              <a:ext uri="{FF2B5EF4-FFF2-40B4-BE49-F238E27FC236}">
                <a16:creationId xmlns:a16="http://schemas.microsoft.com/office/drawing/2014/main" id="{B3B7FA5F-7A25-FB74-A69A-CC6D3A3AFBB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574D355-9D62-F3AE-A71E-29EBC62D089A}"/>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275435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3926B6-833B-5752-5907-5DE1367F8EB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2639FF1-C342-F37E-3572-C95C8BA2A2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68D804F-576C-82A4-CC63-04BA6396F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3CB2227-4B0E-8EF8-E7E6-43264B07BAE3}"/>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6" name="Tijdelijke aanduiding voor voettekst 5">
            <a:extLst>
              <a:ext uri="{FF2B5EF4-FFF2-40B4-BE49-F238E27FC236}">
                <a16:creationId xmlns:a16="http://schemas.microsoft.com/office/drawing/2014/main" id="{2F0D6510-AFB6-8FB1-AE44-2355DDD605E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BBACA68-7369-548D-47F2-62B50F30391D}"/>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285987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F37E47-9AF4-51E3-4359-1226C54AE5D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7D12CD3-EEB7-A2C1-8CA4-69D456713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739907B-8582-088D-EACA-6DECB095B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F1D299C-6981-FC3B-8008-9B8A5487B152}"/>
              </a:ext>
            </a:extLst>
          </p:cNvPr>
          <p:cNvSpPr>
            <a:spLocks noGrp="1"/>
          </p:cNvSpPr>
          <p:nvPr>
            <p:ph type="dt" sz="half" idx="10"/>
          </p:nvPr>
        </p:nvSpPr>
        <p:spPr/>
        <p:txBody>
          <a:bodyPr/>
          <a:lstStyle/>
          <a:p>
            <a:fld id="{7A039FE5-76F5-1343-B5C2-63495283173E}" type="datetimeFigureOut">
              <a:rPr lang="nl-NL" smtClean="0"/>
              <a:t>11-07-2022</a:t>
            </a:fld>
            <a:endParaRPr lang="nl-NL"/>
          </a:p>
        </p:txBody>
      </p:sp>
      <p:sp>
        <p:nvSpPr>
          <p:cNvPr id="6" name="Tijdelijke aanduiding voor voettekst 5">
            <a:extLst>
              <a:ext uri="{FF2B5EF4-FFF2-40B4-BE49-F238E27FC236}">
                <a16:creationId xmlns:a16="http://schemas.microsoft.com/office/drawing/2014/main" id="{7716BF90-3775-6C5B-01CD-5647C0E2EA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27B3356-0503-2D16-16A7-DF9681C152B2}"/>
              </a:ext>
            </a:extLst>
          </p:cNvPr>
          <p:cNvSpPr>
            <a:spLocks noGrp="1"/>
          </p:cNvSpPr>
          <p:nvPr>
            <p:ph type="sldNum" sz="quarter" idx="12"/>
          </p:nvPr>
        </p:nvSpPr>
        <p:spPr/>
        <p:txBody>
          <a:bodyPr/>
          <a:lstStyle/>
          <a:p>
            <a:fld id="{5439253E-275F-8948-8CC9-B29D762BF3A6}" type="slidenum">
              <a:rPr lang="nl-NL" smtClean="0"/>
              <a:t>‹nr.›</a:t>
            </a:fld>
            <a:endParaRPr lang="nl-NL"/>
          </a:p>
        </p:txBody>
      </p:sp>
    </p:spTree>
    <p:extLst>
      <p:ext uri="{BB962C8B-B14F-4D97-AF65-F5344CB8AC3E}">
        <p14:creationId xmlns:p14="http://schemas.microsoft.com/office/powerpoint/2010/main" val="3788342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F31D055-2C7B-7999-BB99-4823F99ABD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2B8E7E9-B1C3-3AD7-D0C5-D86B88FCE0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2719316-C7A0-49A0-8BD0-230CF35279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39FE5-76F5-1343-B5C2-63495283173E}" type="datetimeFigureOut">
              <a:rPr lang="nl-NL" smtClean="0"/>
              <a:t>11-07-2022</a:t>
            </a:fld>
            <a:endParaRPr lang="nl-NL"/>
          </a:p>
        </p:txBody>
      </p:sp>
      <p:sp>
        <p:nvSpPr>
          <p:cNvPr id="5" name="Tijdelijke aanduiding voor voettekst 4">
            <a:extLst>
              <a:ext uri="{FF2B5EF4-FFF2-40B4-BE49-F238E27FC236}">
                <a16:creationId xmlns:a16="http://schemas.microsoft.com/office/drawing/2014/main" id="{D20E7C78-44E8-48AE-1A70-8AC59FB29D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FAECE35-1B7F-2ECB-E3FC-335F9575BE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39253E-275F-8948-8CC9-B29D762BF3A6}" type="slidenum">
              <a:rPr lang="nl-NL" smtClean="0"/>
              <a:t>‹nr.›</a:t>
            </a:fld>
            <a:endParaRPr lang="nl-NL"/>
          </a:p>
        </p:txBody>
      </p:sp>
    </p:spTree>
    <p:extLst>
      <p:ext uri="{BB962C8B-B14F-4D97-AF65-F5344CB8AC3E}">
        <p14:creationId xmlns:p14="http://schemas.microsoft.com/office/powerpoint/2010/main" val="2632687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4C41274-118C-D493-AC35-160579AD851A}"/>
              </a:ext>
            </a:extLst>
          </p:cNvPr>
          <p:cNvSpPr>
            <a:spLocks noGrp="1"/>
          </p:cNvSpPr>
          <p:nvPr>
            <p:ph type="ctrTitle"/>
          </p:nvPr>
        </p:nvSpPr>
        <p:spPr>
          <a:xfrm>
            <a:off x="890338" y="640080"/>
            <a:ext cx="3734014" cy="3566160"/>
          </a:xfrm>
        </p:spPr>
        <p:txBody>
          <a:bodyPr anchor="b">
            <a:normAutofit/>
          </a:bodyPr>
          <a:lstStyle/>
          <a:p>
            <a:pPr algn="l"/>
            <a:r>
              <a:rPr lang="nl-NL" sz="5000"/>
              <a:t>HUISVESTING EN HYGIËNE</a:t>
            </a:r>
          </a:p>
        </p:txBody>
      </p:sp>
      <p:sp>
        <p:nvSpPr>
          <p:cNvPr id="3" name="Ondertitel 2">
            <a:extLst>
              <a:ext uri="{FF2B5EF4-FFF2-40B4-BE49-F238E27FC236}">
                <a16:creationId xmlns:a16="http://schemas.microsoft.com/office/drawing/2014/main" id="{A6A3E0B5-0D66-7D07-775C-A20FEB09820C}"/>
              </a:ext>
            </a:extLst>
          </p:cNvPr>
          <p:cNvSpPr>
            <a:spLocks noGrp="1"/>
          </p:cNvSpPr>
          <p:nvPr>
            <p:ph type="subTitle" idx="1"/>
          </p:nvPr>
        </p:nvSpPr>
        <p:spPr>
          <a:xfrm>
            <a:off x="890339" y="4636008"/>
            <a:ext cx="3734014" cy="1572768"/>
          </a:xfrm>
        </p:spPr>
        <p:txBody>
          <a:bodyPr>
            <a:normAutofit/>
          </a:bodyPr>
          <a:lstStyle/>
          <a:p>
            <a:pPr algn="l"/>
            <a:r>
              <a:rPr lang="nl-NL" dirty="0"/>
              <a:t>Niveau 2: blok 1 les 2</a:t>
            </a:r>
            <a:endParaRPr lang="nl-NL"/>
          </a:p>
        </p:txBody>
      </p:sp>
      <p:sp>
        <p:nvSpPr>
          <p:cNvPr id="1033"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laxdays Konijnen speelgoed - 2-delige set - knaagdieren benodigdheden -  speeltjes cavia | bol.com">
            <a:extLst>
              <a:ext uri="{FF2B5EF4-FFF2-40B4-BE49-F238E27FC236}">
                <a16:creationId xmlns:a16="http://schemas.microsoft.com/office/drawing/2014/main" id="{172B968F-C50A-FF2F-C990-437C793974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139510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el 1">
            <a:extLst>
              <a:ext uri="{FF2B5EF4-FFF2-40B4-BE49-F238E27FC236}">
                <a16:creationId xmlns:a16="http://schemas.microsoft.com/office/drawing/2014/main" id="{D57DDD1A-D11D-02FC-E554-A1D7972A7D70}"/>
              </a:ext>
            </a:extLst>
          </p:cNvPr>
          <p:cNvSpPr>
            <a:spLocks noGrp="1"/>
          </p:cNvSpPr>
          <p:nvPr>
            <p:ph type="title"/>
          </p:nvPr>
        </p:nvSpPr>
        <p:spPr>
          <a:xfrm>
            <a:off x="838200" y="401221"/>
            <a:ext cx="10515600" cy="1348065"/>
          </a:xfrm>
        </p:spPr>
        <p:txBody>
          <a:bodyPr>
            <a:normAutofit/>
          </a:bodyPr>
          <a:lstStyle/>
          <a:p>
            <a:r>
              <a:rPr lang="nl-NL" sz="5400">
                <a:solidFill>
                  <a:srgbClr val="FFFFFF"/>
                </a:solidFill>
              </a:rPr>
              <a:t>Vocht en ventilatie </a:t>
            </a:r>
          </a:p>
        </p:txBody>
      </p:sp>
      <p:sp>
        <p:nvSpPr>
          <p:cNvPr id="3" name="Tijdelijke aanduiding voor inhoud 2">
            <a:extLst>
              <a:ext uri="{FF2B5EF4-FFF2-40B4-BE49-F238E27FC236}">
                <a16:creationId xmlns:a16="http://schemas.microsoft.com/office/drawing/2014/main" id="{C28B8E6A-7F7B-C01B-B645-A6019E57E6FA}"/>
              </a:ext>
            </a:extLst>
          </p:cNvPr>
          <p:cNvSpPr>
            <a:spLocks noGrp="1"/>
          </p:cNvSpPr>
          <p:nvPr>
            <p:ph idx="1"/>
          </p:nvPr>
        </p:nvSpPr>
        <p:spPr>
          <a:xfrm>
            <a:off x="838200" y="2586789"/>
            <a:ext cx="10515600" cy="3590174"/>
          </a:xfrm>
        </p:spPr>
        <p:txBody>
          <a:bodyPr>
            <a:normAutofit/>
          </a:bodyPr>
          <a:lstStyle/>
          <a:p>
            <a:r>
              <a:rPr lang="nl-NL" sz="2200"/>
              <a:t>De </a:t>
            </a:r>
            <a:r>
              <a:rPr lang="nl-NL" sz="2200" b="1"/>
              <a:t>relatieve luchtvochtigheid</a:t>
            </a:r>
            <a:r>
              <a:rPr lang="nl-NL" sz="2200"/>
              <a:t> (rv) is de hoeveelheid waterdamp in de lucht bij een bepaalde omgevingstemperatuur. Dit kun je zien als een percentage. Bij sommige temperaturen is een relatieve luchtvochtigheid van 100% mogelijk. Een waarde van 100% wijst op een maximale hoeveelheid waterdamp in de lucht. Bij een relatieve vochtigheid van 50% bevat de lucht bij een bepaalde temperatuur de helft van de maximaal mogelijke hoeveelheid waterdamp.</a:t>
            </a:r>
            <a:endParaRPr lang="nl-NL" sz="2200" b="1"/>
          </a:p>
        </p:txBody>
      </p:sp>
    </p:spTree>
    <p:extLst>
      <p:ext uri="{BB962C8B-B14F-4D97-AF65-F5344CB8AC3E}">
        <p14:creationId xmlns:p14="http://schemas.microsoft.com/office/powerpoint/2010/main" val="380634080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B1595A09-E336-4D1B-9B3A-06A2287A5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28F485F-232B-01E2-A057-BFE63597B664}"/>
              </a:ext>
            </a:extLst>
          </p:cNvPr>
          <p:cNvSpPr>
            <a:spLocks noGrp="1"/>
          </p:cNvSpPr>
          <p:nvPr>
            <p:ph type="title"/>
          </p:nvPr>
        </p:nvSpPr>
        <p:spPr>
          <a:xfrm>
            <a:off x="640080" y="4777739"/>
            <a:ext cx="3418990" cy="1412119"/>
          </a:xfrm>
        </p:spPr>
        <p:txBody>
          <a:bodyPr>
            <a:normAutofit/>
          </a:bodyPr>
          <a:lstStyle/>
          <a:p>
            <a:r>
              <a:rPr lang="nl-NL" sz="4800"/>
              <a:t>Vocht en ventilatie</a:t>
            </a:r>
          </a:p>
        </p:txBody>
      </p:sp>
      <p:pic>
        <p:nvPicPr>
          <p:cNvPr id="3074" name="Picture 2" descr="Cavia's | Witte Molen">
            <a:extLst>
              <a:ext uri="{FF2B5EF4-FFF2-40B4-BE49-F238E27FC236}">
                <a16:creationId xmlns:a16="http://schemas.microsoft.com/office/drawing/2014/main" id="{522D7C07-7BDE-DE82-E3E1-C4DBC527F3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389"/>
          <a:stretch/>
        </p:blipFill>
        <p:spPr bwMode="auto">
          <a:xfrm>
            <a:off x="20" y="10"/>
            <a:ext cx="12191980" cy="4558420"/>
          </a:xfrm>
          <a:custGeom>
            <a:avLst/>
            <a:gdLst/>
            <a:ahLst/>
            <a:cxnLst/>
            <a:rect l="l" t="t" r="r" b="b"/>
            <a:pathLst>
              <a:path w="12188952" h="4558430">
                <a:moveTo>
                  <a:pt x="6789701" y="4490221"/>
                </a:moveTo>
                <a:lnTo>
                  <a:pt x="6788702" y="4490299"/>
                </a:lnTo>
                <a:lnTo>
                  <a:pt x="6788476" y="4490833"/>
                </a:lnTo>
                <a:close/>
                <a:moveTo>
                  <a:pt x="0" y="0"/>
                </a:moveTo>
                <a:lnTo>
                  <a:pt x="12188952" y="0"/>
                </a:lnTo>
                <a:lnTo>
                  <a:pt x="12188952" y="3596895"/>
                </a:lnTo>
                <a:lnTo>
                  <a:pt x="12061096" y="3635026"/>
                </a:lnTo>
                <a:cubicBezTo>
                  <a:pt x="11933500" y="3671240"/>
                  <a:pt x="11805390" y="3705769"/>
                  <a:pt x="11676800" y="3738601"/>
                </a:cubicBezTo>
                <a:cubicBezTo>
                  <a:pt x="11262789" y="3846108"/>
                  <a:pt x="10845343" y="3939710"/>
                  <a:pt x="10425355" y="4022140"/>
                </a:cubicBezTo>
                <a:cubicBezTo>
                  <a:pt x="10092810" y="4087351"/>
                  <a:pt x="9759033" y="4145748"/>
                  <a:pt x="9424022" y="4197302"/>
                </a:cubicBezTo>
                <a:cubicBezTo>
                  <a:pt x="9102997" y="4246959"/>
                  <a:pt x="8781133" y="4291526"/>
                  <a:pt x="8458419" y="4331003"/>
                </a:cubicBezTo>
                <a:cubicBezTo>
                  <a:pt x="8211360" y="4361169"/>
                  <a:pt x="7963792" y="4386742"/>
                  <a:pt x="7715970" y="4410950"/>
                </a:cubicBezTo>
                <a:lnTo>
                  <a:pt x="6951716" y="4476730"/>
                </a:lnTo>
                <a:lnTo>
                  <a:pt x="6936303" y="4478801"/>
                </a:lnTo>
                <a:lnTo>
                  <a:pt x="6790448" y="4490162"/>
                </a:lnTo>
                <a:lnTo>
                  <a:pt x="6799941" y="4491982"/>
                </a:lnTo>
                <a:cubicBezTo>
                  <a:pt x="6811623" y="4492448"/>
                  <a:pt x="6823734" y="4490275"/>
                  <a:pt x="6835432" y="4490275"/>
                </a:cubicBezTo>
                <a:cubicBezTo>
                  <a:pt x="6851580" y="4490275"/>
                  <a:pt x="6867729" y="4487668"/>
                  <a:pt x="6884003" y="4487297"/>
                </a:cubicBezTo>
                <a:cubicBezTo>
                  <a:pt x="7115805" y="4481835"/>
                  <a:pt x="7347351" y="4469668"/>
                  <a:pt x="7578771" y="4454770"/>
                </a:cubicBezTo>
                <a:cubicBezTo>
                  <a:pt x="7927552" y="4432302"/>
                  <a:pt x="8276080" y="4404123"/>
                  <a:pt x="8623845" y="4367873"/>
                </a:cubicBezTo>
                <a:cubicBezTo>
                  <a:pt x="8909939" y="4338575"/>
                  <a:pt x="9195310" y="4303940"/>
                  <a:pt x="9479970" y="4263967"/>
                </a:cubicBezTo>
                <a:cubicBezTo>
                  <a:pt x="9864901" y="4209593"/>
                  <a:pt x="10248014" y="4144879"/>
                  <a:pt x="10629308" y="4069810"/>
                </a:cubicBezTo>
                <a:cubicBezTo>
                  <a:pt x="11090114" y="3978690"/>
                  <a:pt x="11546975" y="3871184"/>
                  <a:pt x="11998498" y="3743816"/>
                </a:cubicBezTo>
                <a:lnTo>
                  <a:pt x="12188952" y="3687715"/>
                </a:lnTo>
                <a:lnTo>
                  <a:pt x="12188952" y="3742439"/>
                </a:lnTo>
                <a:lnTo>
                  <a:pt x="11829257" y="3846853"/>
                </a:lnTo>
                <a:cubicBezTo>
                  <a:pt x="11534769" y="3926550"/>
                  <a:pt x="11238120" y="3997436"/>
                  <a:pt x="10939183" y="4061368"/>
                </a:cubicBezTo>
                <a:cubicBezTo>
                  <a:pt x="10622824" y="4129150"/>
                  <a:pt x="10304941" y="4189147"/>
                  <a:pt x="9985530" y="4241373"/>
                </a:cubicBezTo>
                <a:cubicBezTo>
                  <a:pt x="9720036" y="4284822"/>
                  <a:pt x="9453814" y="4323467"/>
                  <a:pt x="9186882" y="4357320"/>
                </a:cubicBezTo>
                <a:cubicBezTo>
                  <a:pt x="8984197" y="4382894"/>
                  <a:pt x="8781514" y="4406977"/>
                  <a:pt x="8578198" y="4426839"/>
                </a:cubicBezTo>
                <a:cubicBezTo>
                  <a:pt x="8340547" y="4449559"/>
                  <a:pt x="8102644" y="4471034"/>
                  <a:pt x="7864358" y="4488290"/>
                </a:cubicBezTo>
                <a:cubicBezTo>
                  <a:pt x="7554994" y="4510634"/>
                  <a:pt x="7245502" y="4528512"/>
                  <a:pt x="6935502" y="4539684"/>
                </a:cubicBezTo>
                <a:cubicBezTo>
                  <a:pt x="6782917" y="4545147"/>
                  <a:pt x="6630334" y="4548995"/>
                  <a:pt x="6477750" y="4553587"/>
                </a:cubicBezTo>
                <a:cubicBezTo>
                  <a:pt x="6439195" y="4551503"/>
                  <a:pt x="6400529" y="4553128"/>
                  <a:pt x="6362294" y="4558430"/>
                </a:cubicBezTo>
                <a:lnTo>
                  <a:pt x="6057129" y="4558430"/>
                </a:lnTo>
                <a:lnTo>
                  <a:pt x="5977784" y="4553836"/>
                </a:lnTo>
                <a:cubicBezTo>
                  <a:pt x="5740261" y="4541423"/>
                  <a:pt x="5502739" y="4527644"/>
                  <a:pt x="5265087" y="4517587"/>
                </a:cubicBezTo>
                <a:cubicBezTo>
                  <a:pt x="4958267" y="4505171"/>
                  <a:pt x="4651826" y="4484691"/>
                  <a:pt x="4346277" y="4455517"/>
                </a:cubicBezTo>
                <a:cubicBezTo>
                  <a:pt x="4021654" y="4424605"/>
                  <a:pt x="3697795" y="4389970"/>
                  <a:pt x="3373045" y="4356948"/>
                </a:cubicBezTo>
                <a:cubicBezTo>
                  <a:pt x="3035412" y="4322686"/>
                  <a:pt x="2698456" y="4283047"/>
                  <a:pt x="2362173" y="4238021"/>
                </a:cubicBezTo>
                <a:cubicBezTo>
                  <a:pt x="1984692" y="4187868"/>
                  <a:pt x="1608364" y="4130142"/>
                  <a:pt x="1233177" y="4064845"/>
                </a:cubicBezTo>
                <a:cubicBezTo>
                  <a:pt x="842181" y="3996132"/>
                  <a:pt x="453758" y="3917644"/>
                  <a:pt x="68500" y="3825138"/>
                </a:cubicBezTo>
                <a:lnTo>
                  <a:pt x="0" y="3807783"/>
                </a:lnTo>
                <a:lnTo>
                  <a:pt x="0" y="3751294"/>
                </a:lnTo>
                <a:lnTo>
                  <a:pt x="72441" y="3770071"/>
                </a:lnTo>
                <a:cubicBezTo>
                  <a:pt x="247961" y="3812249"/>
                  <a:pt x="424164" y="3851509"/>
                  <a:pt x="600716" y="3888441"/>
                </a:cubicBezTo>
                <a:cubicBezTo>
                  <a:pt x="988279" y="3969255"/>
                  <a:pt x="1378133" y="4038153"/>
                  <a:pt x="1769512" y="4098609"/>
                </a:cubicBezTo>
                <a:cubicBezTo>
                  <a:pt x="2052426" y="4142185"/>
                  <a:pt x="2335725" y="4182282"/>
                  <a:pt x="2613554" y="4215551"/>
                </a:cubicBezTo>
                <a:cubicBezTo>
                  <a:pt x="2605544" y="4218158"/>
                  <a:pt x="2594611" y="4208102"/>
                  <a:pt x="2581134" y="4205620"/>
                </a:cubicBezTo>
                <a:cubicBezTo>
                  <a:pt x="2087178" y="4113668"/>
                  <a:pt x="1597684" y="4002775"/>
                  <a:pt x="1112635" y="3872923"/>
                </a:cubicBezTo>
                <a:cubicBezTo>
                  <a:pt x="880453" y="3810852"/>
                  <a:pt x="649713" y="3744374"/>
                  <a:pt x="420412" y="3673490"/>
                </a:cubicBezTo>
                <a:lnTo>
                  <a:pt x="0" y="3534573"/>
                </a:lnTo>
                <a:close/>
              </a:path>
            </a:pathLst>
          </a:custGeom>
          <a:noFill/>
          <a:extLst>
            <a:ext uri="{909E8E84-426E-40DD-AFC4-6F175D3DCCD1}">
              <a14:hiddenFill xmlns:a14="http://schemas.microsoft.com/office/drawing/2010/main">
                <a:solidFill>
                  <a:srgbClr val="FFFFFF"/>
                </a:solidFill>
              </a14:hiddenFill>
            </a:ext>
          </a:extLst>
        </p:spPr>
      </p:pic>
      <p:sp>
        <p:nvSpPr>
          <p:cNvPr id="3081" name="sketch line">
            <a:extLst>
              <a:ext uri="{FF2B5EF4-FFF2-40B4-BE49-F238E27FC236}">
                <a16:creationId xmlns:a16="http://schemas.microsoft.com/office/drawing/2014/main" id="{3540989C-C7B8-473B-BF87-6F2DA6A90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61305" y="5468206"/>
            <a:ext cx="1371600" cy="18288"/>
          </a:xfrm>
          <a:custGeom>
            <a:avLst/>
            <a:gdLst>
              <a:gd name="connsiteX0" fmla="*/ 0 w 1371600"/>
              <a:gd name="connsiteY0" fmla="*/ 0 h 18288"/>
              <a:gd name="connsiteX1" fmla="*/ 685800 w 1371600"/>
              <a:gd name="connsiteY1" fmla="*/ 0 h 18288"/>
              <a:gd name="connsiteX2" fmla="*/ 1371600 w 1371600"/>
              <a:gd name="connsiteY2" fmla="*/ 0 h 18288"/>
              <a:gd name="connsiteX3" fmla="*/ 1371600 w 1371600"/>
              <a:gd name="connsiteY3" fmla="*/ 18288 h 18288"/>
              <a:gd name="connsiteX4" fmla="*/ 713232 w 1371600"/>
              <a:gd name="connsiteY4" fmla="*/ 18288 h 18288"/>
              <a:gd name="connsiteX5" fmla="*/ 0 w 1371600"/>
              <a:gd name="connsiteY5" fmla="*/ 18288 h 18288"/>
              <a:gd name="connsiteX6" fmla="*/ 0 w 1371600"/>
              <a:gd name="connsiteY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1600" h="18288" fill="none" extrusionOk="0">
                <a:moveTo>
                  <a:pt x="0" y="0"/>
                </a:moveTo>
                <a:cubicBezTo>
                  <a:pt x="247303" y="31625"/>
                  <a:pt x="422310" y="-25629"/>
                  <a:pt x="685800" y="0"/>
                </a:cubicBezTo>
                <a:cubicBezTo>
                  <a:pt x="949290" y="25629"/>
                  <a:pt x="1192357" y="6696"/>
                  <a:pt x="1371600" y="0"/>
                </a:cubicBezTo>
                <a:cubicBezTo>
                  <a:pt x="1371355" y="6649"/>
                  <a:pt x="1371915" y="11310"/>
                  <a:pt x="1371600" y="18288"/>
                </a:cubicBezTo>
                <a:cubicBezTo>
                  <a:pt x="1107995" y="26464"/>
                  <a:pt x="1033361" y="32942"/>
                  <a:pt x="713232" y="18288"/>
                </a:cubicBezTo>
                <a:cubicBezTo>
                  <a:pt x="393103" y="3634"/>
                  <a:pt x="289343" y="43221"/>
                  <a:pt x="0" y="18288"/>
                </a:cubicBezTo>
                <a:cubicBezTo>
                  <a:pt x="-459" y="11562"/>
                  <a:pt x="-31" y="5093"/>
                  <a:pt x="0" y="0"/>
                </a:cubicBezTo>
                <a:close/>
              </a:path>
              <a:path w="1371600" h="18288" stroke="0" extrusionOk="0">
                <a:moveTo>
                  <a:pt x="0" y="0"/>
                </a:moveTo>
                <a:cubicBezTo>
                  <a:pt x="170249" y="-24099"/>
                  <a:pt x="504634" y="14338"/>
                  <a:pt x="644652" y="0"/>
                </a:cubicBezTo>
                <a:cubicBezTo>
                  <a:pt x="784670" y="-14338"/>
                  <a:pt x="1087773" y="8679"/>
                  <a:pt x="1371600" y="0"/>
                </a:cubicBezTo>
                <a:cubicBezTo>
                  <a:pt x="1372456" y="3662"/>
                  <a:pt x="1371030" y="13946"/>
                  <a:pt x="1371600" y="18288"/>
                </a:cubicBezTo>
                <a:cubicBezTo>
                  <a:pt x="1176823" y="-1409"/>
                  <a:pt x="900830" y="9989"/>
                  <a:pt x="713232" y="18288"/>
                </a:cubicBezTo>
                <a:cubicBezTo>
                  <a:pt x="525634" y="26587"/>
                  <a:pt x="282837" y="5724"/>
                  <a:pt x="0" y="18288"/>
                </a:cubicBezTo>
                <a:cubicBezTo>
                  <a:pt x="367" y="13143"/>
                  <a:pt x="-823" y="584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615697673">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C66EE92-30F0-83A6-2E13-B220E1717F55}"/>
              </a:ext>
            </a:extLst>
          </p:cNvPr>
          <p:cNvSpPr>
            <a:spLocks noGrp="1"/>
          </p:cNvSpPr>
          <p:nvPr>
            <p:ph idx="1"/>
          </p:nvPr>
        </p:nvSpPr>
        <p:spPr>
          <a:xfrm>
            <a:off x="4654294" y="4777739"/>
            <a:ext cx="6897626" cy="1399223"/>
          </a:xfrm>
        </p:spPr>
        <p:txBody>
          <a:bodyPr anchor="ctr">
            <a:normAutofit/>
          </a:bodyPr>
          <a:lstStyle/>
          <a:p>
            <a:r>
              <a:rPr lang="nl-NL" sz="1900"/>
              <a:t>Uitdroging en pijnlijke luchtwegen zijn risico’s van een te lage luchtvochtigheid. Let er daarom altijd op dat er voldoende drinkwater voor de dieren beschikbaar is en dat de luchtvochtigheid niet te laag wordt. Voor dieren heeft een te hoge luchtvochtigheid grotere risico’s.</a:t>
            </a:r>
          </a:p>
        </p:txBody>
      </p:sp>
    </p:spTree>
    <p:extLst>
      <p:ext uri="{BB962C8B-B14F-4D97-AF65-F5344CB8AC3E}">
        <p14:creationId xmlns:p14="http://schemas.microsoft.com/office/powerpoint/2010/main" val="36500665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48505ED-EBF4-CB7A-A53C-97E52222E479}"/>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600" kern="1200">
                <a:solidFill>
                  <a:schemeClr val="tx1"/>
                </a:solidFill>
                <a:latin typeface="+mj-lt"/>
                <a:ea typeface="+mj-ea"/>
                <a:cs typeface="+mj-cs"/>
              </a:rPr>
              <a:t>Vocht en ventilatie</a:t>
            </a:r>
          </a:p>
        </p:txBody>
      </p:sp>
      <p:sp>
        <p:nvSpPr>
          <p:cNvPr id="2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kooi&#10;&#10;Automatisch gegenereerde beschrijving">
            <a:extLst>
              <a:ext uri="{FF2B5EF4-FFF2-40B4-BE49-F238E27FC236}">
                <a16:creationId xmlns:a16="http://schemas.microsoft.com/office/drawing/2014/main" id="{7195C5C0-DB20-B100-AA7E-67F1F8293801}"/>
              </a:ext>
            </a:extLst>
          </p:cNvPr>
          <p:cNvPicPr>
            <a:picLocks noChangeAspect="1"/>
          </p:cNvPicPr>
          <p:nvPr/>
        </p:nvPicPr>
        <p:blipFill>
          <a:blip r:embed="rId2"/>
          <a:stretch>
            <a:fillRect/>
          </a:stretch>
        </p:blipFill>
        <p:spPr>
          <a:xfrm>
            <a:off x="4726312" y="640080"/>
            <a:ext cx="7070584" cy="5550408"/>
          </a:xfrm>
          <a:prstGeom prst="rect">
            <a:avLst/>
          </a:prstGeom>
        </p:spPr>
      </p:pic>
    </p:spTree>
    <p:extLst>
      <p:ext uri="{BB962C8B-B14F-4D97-AF65-F5344CB8AC3E}">
        <p14:creationId xmlns:p14="http://schemas.microsoft.com/office/powerpoint/2010/main" val="25783543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10784"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a:p>
        </p:txBody>
      </p:sp>
      <p:sp>
        <p:nvSpPr>
          <p:cNvPr id="2" name="Titel 1">
            <a:extLst>
              <a:ext uri="{FF2B5EF4-FFF2-40B4-BE49-F238E27FC236}">
                <a16:creationId xmlns:a16="http://schemas.microsoft.com/office/drawing/2014/main" id="{044B4BD4-6101-3102-871D-25090B16FCDE}"/>
              </a:ext>
            </a:extLst>
          </p:cNvPr>
          <p:cNvSpPr>
            <a:spLocks noGrp="1"/>
          </p:cNvSpPr>
          <p:nvPr>
            <p:ph type="title"/>
          </p:nvPr>
        </p:nvSpPr>
        <p:spPr>
          <a:xfrm>
            <a:off x="2558716" y="955309"/>
            <a:ext cx="7074568" cy="2898975"/>
          </a:xfrm>
        </p:spPr>
        <p:txBody>
          <a:bodyPr vert="horz" lIns="91440" tIns="45720" rIns="91440" bIns="45720" rtlCol="0" anchor="b">
            <a:normAutofit/>
          </a:bodyPr>
          <a:lstStyle/>
          <a:p>
            <a:pPr algn="ctr"/>
            <a:r>
              <a:rPr lang="en-US" sz="6600" kern="1200">
                <a:solidFill>
                  <a:srgbClr val="FFFFFF"/>
                </a:solidFill>
                <a:latin typeface="+mj-lt"/>
                <a:ea typeface="+mj-ea"/>
                <a:cs typeface="+mj-cs"/>
              </a:rPr>
              <a:t>Afsluiting </a:t>
            </a:r>
          </a:p>
        </p:txBody>
      </p:sp>
      <p:sp>
        <p:nvSpPr>
          <p:cNvPr id="3" name="Tijdelijke aanduiding voor inhoud 2">
            <a:extLst>
              <a:ext uri="{FF2B5EF4-FFF2-40B4-BE49-F238E27FC236}">
                <a16:creationId xmlns:a16="http://schemas.microsoft.com/office/drawing/2014/main" id="{050A8389-FBAF-CC9B-142F-4D9817504AB3}"/>
              </a:ext>
            </a:extLst>
          </p:cNvPr>
          <p:cNvSpPr>
            <a:spLocks noGrp="1"/>
          </p:cNvSpPr>
          <p:nvPr>
            <p:ph idx="1"/>
          </p:nvPr>
        </p:nvSpPr>
        <p:spPr>
          <a:xfrm>
            <a:off x="2634916" y="4533813"/>
            <a:ext cx="6930189" cy="938463"/>
          </a:xfrm>
        </p:spPr>
        <p:txBody>
          <a:bodyPr vert="horz" lIns="91440" tIns="45720" rIns="91440" bIns="45720" rtlCol="0">
            <a:normAutofit/>
          </a:bodyPr>
          <a:lstStyle/>
          <a:p>
            <a:pPr marL="0" indent="0" algn="ctr">
              <a:buNone/>
            </a:pPr>
            <a:r>
              <a:rPr lang="en-US" sz="2400" kern="1200">
                <a:solidFill>
                  <a:srgbClr val="FFFFFF"/>
                </a:solidFill>
                <a:latin typeface="+mn-lt"/>
                <a:ea typeface="+mn-ea"/>
                <a:cs typeface="+mn-cs"/>
              </a:rPr>
              <a:t>Tot volgende week</a:t>
            </a:r>
          </a:p>
        </p:txBody>
      </p:sp>
      <p:sp>
        <p:nvSpPr>
          <p:cNvPr id="12"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85903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27DCB8E-8EF7-9F7B-BCFF-CB8B7FA8D613}"/>
              </a:ext>
            </a:extLst>
          </p:cNvPr>
          <p:cNvSpPr>
            <a:spLocks noGrp="1"/>
          </p:cNvSpPr>
          <p:nvPr>
            <p:ph type="title"/>
          </p:nvPr>
        </p:nvSpPr>
        <p:spPr>
          <a:xfrm>
            <a:off x="635000" y="640823"/>
            <a:ext cx="3418659" cy="5583148"/>
          </a:xfrm>
        </p:spPr>
        <p:txBody>
          <a:bodyPr anchor="ctr">
            <a:normAutofit/>
          </a:bodyPr>
          <a:lstStyle/>
          <a:p>
            <a:r>
              <a:rPr lang="nl-NL" sz="5400"/>
              <a:t>Inhoud	</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12165557-FBFD-D350-C679-15C162F0C5CB}"/>
              </a:ext>
            </a:extLst>
          </p:cNvPr>
          <p:cNvGraphicFramePr>
            <a:graphicFrameLocks noGrp="1"/>
          </p:cNvGraphicFramePr>
          <p:nvPr>
            <p:ph idx="1"/>
            <p:extLst>
              <p:ext uri="{D42A27DB-BD31-4B8C-83A1-F6EECF244321}">
                <p14:modId xmlns:p14="http://schemas.microsoft.com/office/powerpoint/2010/main" val="254819094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630806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el 1">
            <a:extLst>
              <a:ext uri="{FF2B5EF4-FFF2-40B4-BE49-F238E27FC236}">
                <a16:creationId xmlns:a16="http://schemas.microsoft.com/office/drawing/2014/main" id="{1E267D91-22B8-F9CD-5D79-50EAF46F7185}"/>
              </a:ext>
            </a:extLst>
          </p:cNvPr>
          <p:cNvSpPr>
            <a:spLocks noGrp="1"/>
          </p:cNvSpPr>
          <p:nvPr>
            <p:ph type="title"/>
          </p:nvPr>
        </p:nvSpPr>
        <p:spPr>
          <a:xfrm>
            <a:off x="838200" y="401221"/>
            <a:ext cx="10515600" cy="1348065"/>
          </a:xfrm>
        </p:spPr>
        <p:txBody>
          <a:bodyPr>
            <a:normAutofit/>
          </a:bodyPr>
          <a:lstStyle/>
          <a:p>
            <a:r>
              <a:rPr lang="nl-NL" sz="5400">
                <a:solidFill>
                  <a:srgbClr val="FFFFFF"/>
                </a:solidFill>
              </a:rPr>
              <a:t>Lesdoelen	</a:t>
            </a:r>
          </a:p>
        </p:txBody>
      </p:sp>
      <p:sp>
        <p:nvSpPr>
          <p:cNvPr id="17" name="Tijdelijke aanduiding voor inhoud 2">
            <a:extLst>
              <a:ext uri="{FF2B5EF4-FFF2-40B4-BE49-F238E27FC236}">
                <a16:creationId xmlns:a16="http://schemas.microsoft.com/office/drawing/2014/main" id="{A8D8649E-AAA4-0196-8C67-3B9FC3D5CA6D}"/>
              </a:ext>
            </a:extLst>
          </p:cNvPr>
          <p:cNvSpPr>
            <a:spLocks noGrp="1"/>
          </p:cNvSpPr>
          <p:nvPr>
            <p:ph idx="1"/>
          </p:nvPr>
        </p:nvSpPr>
        <p:spPr>
          <a:xfrm>
            <a:off x="838200" y="2586789"/>
            <a:ext cx="10515600" cy="3590174"/>
          </a:xfrm>
        </p:spPr>
        <p:txBody>
          <a:bodyPr>
            <a:normAutofit lnSpcReduction="10000"/>
          </a:bodyPr>
          <a:lstStyle/>
          <a:p>
            <a:r>
              <a:rPr lang="nl-NL" sz="3200" dirty="0"/>
              <a:t>Je kunt het begrip optimale omgevingstempratuur uitleggen</a:t>
            </a:r>
          </a:p>
          <a:p>
            <a:r>
              <a:rPr lang="nl-NL" sz="3200" dirty="0"/>
              <a:t>Je weet het verschil tussen onderste en bovenste kritieke tempratuur</a:t>
            </a:r>
          </a:p>
          <a:p>
            <a:r>
              <a:rPr lang="nl-NL" sz="3200" dirty="0"/>
              <a:t>Je weet op welke 3 dingen licht invloed kan hebben bij de huisvesting</a:t>
            </a:r>
          </a:p>
          <a:p>
            <a:r>
              <a:rPr lang="nl-NL" sz="3200" dirty="0"/>
              <a:t>Je kunt het begrip relatieve luchtvochtigheid uitleggen</a:t>
            </a:r>
          </a:p>
          <a:p>
            <a:r>
              <a:rPr lang="nl-NL" sz="3200" dirty="0"/>
              <a:t>Je weet de risico’s van een te lage luchtvochtigheid</a:t>
            </a:r>
          </a:p>
          <a:p>
            <a:endParaRPr lang="nl-NL" sz="2200" dirty="0"/>
          </a:p>
          <a:p>
            <a:endParaRPr lang="nl-NL" sz="2200" dirty="0"/>
          </a:p>
        </p:txBody>
      </p:sp>
    </p:spTree>
    <p:extLst>
      <p:ext uri="{BB962C8B-B14F-4D97-AF65-F5344CB8AC3E}">
        <p14:creationId xmlns:p14="http://schemas.microsoft.com/office/powerpoint/2010/main" val="18359211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D3CA4D-1B15-42D9-C128-356DB46302EF}"/>
              </a:ext>
            </a:extLst>
          </p:cNvPr>
          <p:cNvSpPr>
            <a:spLocks noGrp="1"/>
          </p:cNvSpPr>
          <p:nvPr>
            <p:ph type="title"/>
          </p:nvPr>
        </p:nvSpPr>
        <p:spPr/>
        <p:txBody>
          <a:bodyPr/>
          <a:lstStyle/>
          <a:p>
            <a:r>
              <a:rPr lang="nl-NL" dirty="0"/>
              <a:t>Filmpje	</a:t>
            </a:r>
          </a:p>
        </p:txBody>
      </p:sp>
      <p:sp>
        <p:nvSpPr>
          <p:cNvPr id="3" name="Tijdelijke aanduiding voor inhoud 2">
            <a:extLst>
              <a:ext uri="{FF2B5EF4-FFF2-40B4-BE49-F238E27FC236}">
                <a16:creationId xmlns:a16="http://schemas.microsoft.com/office/drawing/2014/main" id="{DEDFCDE8-ABD2-9C49-3019-70FAD5668E95}"/>
              </a:ext>
            </a:extLst>
          </p:cNvPr>
          <p:cNvSpPr>
            <a:spLocks noGrp="1"/>
          </p:cNvSpPr>
          <p:nvPr>
            <p:ph idx="1"/>
          </p:nvPr>
        </p:nvSpPr>
        <p:spPr/>
        <p:txBody>
          <a:bodyPr/>
          <a:lstStyle/>
          <a:p>
            <a:r>
              <a:rPr lang="nl-NL" dirty="0"/>
              <a:t>ANIMALIS </a:t>
            </a:r>
            <a:r>
              <a:rPr lang="nl-NL"/>
              <a:t>( ontwikkelcentrum ) </a:t>
            </a:r>
          </a:p>
        </p:txBody>
      </p:sp>
    </p:spTree>
    <p:extLst>
      <p:ext uri="{BB962C8B-B14F-4D97-AF65-F5344CB8AC3E}">
        <p14:creationId xmlns:p14="http://schemas.microsoft.com/office/powerpoint/2010/main" val="270777707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CFD8C91-415B-40BC-3D96-E9F458B434B1}"/>
              </a:ext>
            </a:extLst>
          </p:cNvPr>
          <p:cNvSpPr>
            <a:spLocks noGrp="1"/>
          </p:cNvSpPr>
          <p:nvPr>
            <p:ph type="title"/>
          </p:nvPr>
        </p:nvSpPr>
        <p:spPr>
          <a:xfrm>
            <a:off x="841248" y="548640"/>
            <a:ext cx="3600860" cy="5431536"/>
          </a:xfrm>
        </p:spPr>
        <p:txBody>
          <a:bodyPr>
            <a:normAutofit/>
          </a:bodyPr>
          <a:lstStyle/>
          <a:p>
            <a:r>
              <a:rPr lang="nl-NL" sz="5400"/>
              <a:t>Tempratuur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jdelijke aanduiding voor inhoud 2">
            <a:extLst>
              <a:ext uri="{FF2B5EF4-FFF2-40B4-BE49-F238E27FC236}">
                <a16:creationId xmlns:a16="http://schemas.microsoft.com/office/drawing/2014/main" id="{BE7A7AC6-2616-7CFF-C47C-E4B2E3C3A536}"/>
              </a:ext>
            </a:extLst>
          </p:cNvPr>
          <p:cNvSpPr>
            <a:spLocks noGrp="1"/>
          </p:cNvSpPr>
          <p:nvPr>
            <p:ph idx="1"/>
          </p:nvPr>
        </p:nvSpPr>
        <p:spPr>
          <a:xfrm>
            <a:off x="5126418" y="552091"/>
            <a:ext cx="6224335" cy="5431536"/>
          </a:xfrm>
        </p:spPr>
        <p:txBody>
          <a:bodyPr anchor="ctr">
            <a:normAutofit/>
          </a:bodyPr>
          <a:lstStyle/>
          <a:p>
            <a:r>
              <a:rPr lang="nl-NL" sz="2200"/>
              <a:t>De tempratuur is dus mega belangrijk!</a:t>
            </a:r>
          </a:p>
          <a:p>
            <a:endParaRPr lang="nl-NL" sz="2200"/>
          </a:p>
          <a:p>
            <a:r>
              <a:rPr lang="nl-NL" sz="2200"/>
              <a:t>Een van de eerste dingen waar je aan zult denken bij klimaat is de temperatuur van de omgeving. Ieder dier voelt zich prettig bij een andere temperatuur.</a:t>
            </a:r>
          </a:p>
          <a:p>
            <a:pPr marL="0" indent="0">
              <a:buNone/>
            </a:pPr>
            <a:endParaRPr lang="nl-NL" sz="2200"/>
          </a:p>
          <a:p>
            <a:r>
              <a:rPr lang="nl-NL" sz="2200"/>
              <a:t>De temperatuur waarbij dieren zich het prettigst voelen noem je de </a:t>
            </a:r>
            <a:r>
              <a:rPr lang="nl-NL" sz="2200" b="1"/>
              <a:t>optimale omgevingstemperatuur</a:t>
            </a:r>
            <a:endParaRPr lang="nl-NL" sz="2200"/>
          </a:p>
        </p:txBody>
      </p:sp>
    </p:spTree>
    <p:extLst>
      <p:ext uri="{BB962C8B-B14F-4D97-AF65-F5344CB8AC3E}">
        <p14:creationId xmlns:p14="http://schemas.microsoft.com/office/powerpoint/2010/main" val="35358161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850F50F-1A5B-D748-A89F-5615504905C7}"/>
              </a:ext>
            </a:extLst>
          </p:cNvPr>
          <p:cNvSpPr>
            <a:spLocks noGrp="1"/>
          </p:cNvSpPr>
          <p:nvPr>
            <p:ph type="title"/>
          </p:nvPr>
        </p:nvSpPr>
        <p:spPr>
          <a:xfrm>
            <a:off x="838200" y="365125"/>
            <a:ext cx="10515600" cy="1325563"/>
          </a:xfrm>
        </p:spPr>
        <p:txBody>
          <a:bodyPr>
            <a:normAutofit/>
          </a:bodyPr>
          <a:lstStyle/>
          <a:p>
            <a:r>
              <a:rPr lang="nl-NL" sz="5400" dirty="0"/>
              <a:t>Tempratuur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DDC5550-4906-4865-F846-CEF5596A84CF}"/>
              </a:ext>
            </a:extLst>
          </p:cNvPr>
          <p:cNvSpPr>
            <a:spLocks noGrp="1"/>
          </p:cNvSpPr>
          <p:nvPr>
            <p:ph idx="1"/>
          </p:nvPr>
        </p:nvSpPr>
        <p:spPr>
          <a:xfrm>
            <a:off x="838200" y="1929384"/>
            <a:ext cx="10515600" cy="4251960"/>
          </a:xfrm>
        </p:spPr>
        <p:txBody>
          <a:bodyPr>
            <a:normAutofit/>
          </a:bodyPr>
          <a:lstStyle/>
          <a:p>
            <a:r>
              <a:rPr lang="nl-NL" sz="2200"/>
              <a:t>De temperatuur in een verblijf mag niet lager komen dan de </a:t>
            </a:r>
            <a:r>
              <a:rPr lang="nl-NL" sz="2200" b="1"/>
              <a:t>onderste kritieke temperatuur</a:t>
            </a:r>
            <a:r>
              <a:rPr lang="nl-NL" sz="2200"/>
              <a:t>. Dit is de</a:t>
            </a:r>
            <a:r>
              <a:rPr lang="nl-NL" sz="2200" b="1"/>
              <a:t> </a:t>
            </a:r>
            <a:r>
              <a:rPr lang="nl-NL" sz="2200"/>
              <a:t>minimale temperatuur waarbij een dier zich prettig voelt. Ook mag de temperatuur niet hoger komen dan de maximale temperatuur waarbij een dier zich prettig voelt. Dit noem je de </a:t>
            </a:r>
            <a:r>
              <a:rPr lang="nl-NL" sz="2200" b="1"/>
              <a:t>bovenste kritieke temperatuur. </a:t>
            </a:r>
          </a:p>
          <a:p>
            <a:endParaRPr lang="nl-NL" sz="2200" b="1"/>
          </a:p>
          <a:p>
            <a:r>
              <a:rPr lang="nl-NL" sz="2200"/>
              <a:t>Koudbloedig betekent dat de lichaamstemperatuur van een dier ongeveer gelijk is aan die van de omgeving. Het tegenovergestelde van een koudbloedig dier is een </a:t>
            </a:r>
            <a:r>
              <a:rPr lang="nl-NL" sz="2200" b="1"/>
              <a:t>warmbloedig</a:t>
            </a:r>
            <a:r>
              <a:rPr lang="nl-NL" sz="2200"/>
              <a:t> dier. Warmbloedige dieren zijn wel in staat hun eigen lichaamstemperatuur te regelen.</a:t>
            </a:r>
          </a:p>
        </p:txBody>
      </p:sp>
    </p:spTree>
    <p:extLst>
      <p:ext uri="{BB962C8B-B14F-4D97-AF65-F5344CB8AC3E}">
        <p14:creationId xmlns:p14="http://schemas.microsoft.com/office/powerpoint/2010/main" val="39385516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5243B65-7E07-781B-6259-ED027D48F0C6}"/>
              </a:ext>
            </a:extLst>
          </p:cNvPr>
          <p:cNvSpPr>
            <a:spLocks noGrp="1"/>
          </p:cNvSpPr>
          <p:nvPr>
            <p:ph type="title"/>
          </p:nvPr>
        </p:nvSpPr>
        <p:spPr>
          <a:xfrm>
            <a:off x="640080" y="325369"/>
            <a:ext cx="4368602" cy="1956841"/>
          </a:xfrm>
        </p:spPr>
        <p:txBody>
          <a:bodyPr anchor="b">
            <a:normAutofit/>
          </a:bodyPr>
          <a:lstStyle/>
          <a:p>
            <a:r>
              <a:rPr lang="nl-NL" sz="5400"/>
              <a:t>Licht </a:t>
            </a:r>
          </a:p>
        </p:txBody>
      </p:sp>
      <p:sp>
        <p:nvSpPr>
          <p:cNvPr id="2057"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2ADAA29E-0823-F920-8DA2-4B6482377A5D}"/>
              </a:ext>
            </a:extLst>
          </p:cNvPr>
          <p:cNvSpPr>
            <a:spLocks noGrp="1"/>
          </p:cNvSpPr>
          <p:nvPr>
            <p:ph idx="1"/>
          </p:nvPr>
        </p:nvSpPr>
        <p:spPr>
          <a:xfrm>
            <a:off x="640080" y="2872899"/>
            <a:ext cx="4243589" cy="3320668"/>
          </a:xfrm>
        </p:spPr>
        <p:txBody>
          <a:bodyPr>
            <a:normAutofit/>
          </a:bodyPr>
          <a:lstStyle/>
          <a:p>
            <a:r>
              <a:rPr lang="nl-NL" sz="2200" dirty="0"/>
              <a:t>Wij stemmen als mensen vaak ons ritme af op de lengte van de dag. Daglicht speelt hierbij dus een grote rol. Veel diersoorten zijn afhankelijk van licht. En wist je dat de daglengte van grote invloed is op de paring van veel dieren?</a:t>
            </a:r>
          </a:p>
          <a:p>
            <a:endParaRPr lang="nl-NL" sz="2200" dirty="0"/>
          </a:p>
        </p:txBody>
      </p:sp>
      <p:pic>
        <p:nvPicPr>
          <p:cNvPr id="2050" name="Picture 2" descr="Hamster-horrorverhalen: is je hamster dood of houdt hij een winterslaap? |  RTL Nieuws">
            <a:extLst>
              <a:ext uri="{FF2B5EF4-FFF2-40B4-BE49-F238E27FC236}">
                <a16:creationId xmlns:a16="http://schemas.microsoft.com/office/drawing/2014/main" id="{410D77BD-F7AD-1A0A-7FFA-EEF15B979B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896" r="16684"/>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240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8A0A780-93B2-9385-C293-F326CD964FCA}"/>
              </a:ext>
            </a:extLst>
          </p:cNvPr>
          <p:cNvSpPr>
            <a:spLocks noGrp="1"/>
          </p:cNvSpPr>
          <p:nvPr>
            <p:ph type="title"/>
          </p:nvPr>
        </p:nvSpPr>
        <p:spPr>
          <a:xfrm>
            <a:off x="838200" y="365125"/>
            <a:ext cx="10515600" cy="1325563"/>
          </a:xfrm>
        </p:spPr>
        <p:txBody>
          <a:bodyPr>
            <a:normAutofit/>
          </a:bodyPr>
          <a:lstStyle/>
          <a:p>
            <a:r>
              <a:rPr lang="nl-NL" sz="5400" dirty="0"/>
              <a:t>Licht: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2B3641FD-560D-3919-ACD8-ABB2ACAF8049}"/>
              </a:ext>
            </a:extLst>
          </p:cNvPr>
          <p:cNvSpPr>
            <a:spLocks noGrp="1"/>
          </p:cNvSpPr>
          <p:nvPr>
            <p:ph idx="1"/>
          </p:nvPr>
        </p:nvSpPr>
        <p:spPr>
          <a:xfrm>
            <a:off x="838200" y="1929384"/>
            <a:ext cx="10515600" cy="4251960"/>
          </a:xfrm>
        </p:spPr>
        <p:txBody>
          <a:bodyPr>
            <a:normAutofit/>
          </a:bodyPr>
          <a:lstStyle/>
          <a:p>
            <a:r>
              <a:rPr lang="nl-NL" sz="2200" dirty="0"/>
              <a:t>Dieren hebben licht nodig. Licht heeft namelijk op verschillende manieren invloed op dieren:</a:t>
            </a:r>
          </a:p>
          <a:p>
            <a:pPr marL="0" indent="0">
              <a:buNone/>
            </a:pPr>
            <a:endParaRPr lang="nl-NL" sz="2200" dirty="0"/>
          </a:p>
          <a:p>
            <a:r>
              <a:rPr lang="nl-NL" sz="2200" b="1" dirty="0"/>
              <a:t>Gedrag</a:t>
            </a:r>
            <a:r>
              <a:rPr lang="nl-NL" sz="2200" dirty="0"/>
              <a:t>: hoe actief de dieren zijn. Ook het dag- en nachtritme wordt beïnvloed door licht.</a:t>
            </a:r>
          </a:p>
          <a:p>
            <a:r>
              <a:rPr lang="nl-NL" sz="2200" b="1" dirty="0"/>
              <a:t>Gezondheid</a:t>
            </a:r>
            <a:r>
              <a:rPr lang="nl-NL" sz="2200" dirty="0"/>
              <a:t>: Sommige dieren, bijvoorbeeld diepzeevissen en parasieten, voelen zicht het beste in een donkere omgeving. Voor andere dieren helpt zonlicht juist bij de aanmaak van vitamine D.</a:t>
            </a:r>
          </a:p>
          <a:p>
            <a:r>
              <a:rPr lang="nl-NL" sz="2200" b="1" dirty="0"/>
              <a:t>Voortplanting</a:t>
            </a:r>
            <a:r>
              <a:rPr lang="nl-NL" sz="2200" dirty="0"/>
              <a:t>: de bronst (de periode wanneer dieren met elkaar willen paren), maar ook het leggen van eieren bij vogels.</a:t>
            </a:r>
          </a:p>
          <a:p>
            <a:endParaRPr lang="nl-NL" sz="2200" dirty="0"/>
          </a:p>
        </p:txBody>
      </p:sp>
    </p:spTree>
    <p:extLst>
      <p:ext uri="{BB962C8B-B14F-4D97-AF65-F5344CB8AC3E}">
        <p14:creationId xmlns:p14="http://schemas.microsoft.com/office/powerpoint/2010/main" val="256347851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74427D8-F56E-A2F8-C7EB-B6991435EF7A}"/>
              </a:ext>
            </a:extLst>
          </p:cNvPr>
          <p:cNvSpPr>
            <a:spLocks noGrp="1"/>
          </p:cNvSpPr>
          <p:nvPr>
            <p:ph type="title"/>
          </p:nvPr>
        </p:nvSpPr>
        <p:spPr>
          <a:xfrm>
            <a:off x="841248" y="548640"/>
            <a:ext cx="3600860" cy="5431536"/>
          </a:xfrm>
        </p:spPr>
        <p:txBody>
          <a:bodyPr>
            <a:normAutofit/>
          </a:bodyPr>
          <a:lstStyle/>
          <a:p>
            <a:r>
              <a:rPr lang="nl-NL" sz="5400"/>
              <a:t>Vocht en ventilatie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17BCC8E-44F7-03E3-CBBD-B5749BE54A13}"/>
              </a:ext>
            </a:extLst>
          </p:cNvPr>
          <p:cNvSpPr>
            <a:spLocks noGrp="1"/>
          </p:cNvSpPr>
          <p:nvPr>
            <p:ph idx="1"/>
          </p:nvPr>
        </p:nvSpPr>
        <p:spPr>
          <a:xfrm>
            <a:off x="5126418" y="552091"/>
            <a:ext cx="6224335" cy="5431536"/>
          </a:xfrm>
        </p:spPr>
        <p:txBody>
          <a:bodyPr anchor="ctr">
            <a:normAutofit/>
          </a:bodyPr>
          <a:lstStyle/>
          <a:p>
            <a:r>
              <a:rPr lang="nl-NL" sz="2200" dirty="0"/>
              <a:t>Heb je wel eens door de mist gelopen buiten? Dan weet je dat je daar behoorlijk nat van kunt worden. Luchtvochtigheid speelt een grote rol in het klimaat van verschillende diersoorten. Voldoende frisse lucht in een dierenverblijf is minstens zo belangrijk.</a:t>
            </a:r>
          </a:p>
        </p:txBody>
      </p:sp>
    </p:spTree>
    <p:extLst>
      <p:ext uri="{BB962C8B-B14F-4D97-AF65-F5344CB8AC3E}">
        <p14:creationId xmlns:p14="http://schemas.microsoft.com/office/powerpoint/2010/main" val="282669781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539</Words>
  <Application>Microsoft Macintosh PowerPoint</Application>
  <PresentationFormat>Breedbeeld</PresentationFormat>
  <Paragraphs>43</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HUISVESTING EN HYGIËNE</vt:lpstr>
      <vt:lpstr>Inhoud </vt:lpstr>
      <vt:lpstr>Lesdoelen </vt:lpstr>
      <vt:lpstr>Filmpje </vt:lpstr>
      <vt:lpstr>Tempratuur </vt:lpstr>
      <vt:lpstr>Tempratuur </vt:lpstr>
      <vt:lpstr>Licht </vt:lpstr>
      <vt:lpstr>Licht:</vt:lpstr>
      <vt:lpstr>Vocht en ventilatie </vt:lpstr>
      <vt:lpstr>Vocht en ventilatie </vt:lpstr>
      <vt:lpstr>Vocht en ventilatie</vt:lpstr>
      <vt:lpstr>Vocht en ventilatie</vt:lpstr>
      <vt:lpstr>Afsluiting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HUISVESTING EN HYGIËNE</dc:title>
  <dc:creator>Straten, Maxime van</dc:creator>
  <cp:lastModifiedBy>Straten, Maxime van</cp:lastModifiedBy>
  <cp:revision>1</cp:revision>
  <dcterms:created xsi:type="dcterms:W3CDTF">2022-07-11T18:02:20Z</dcterms:created>
  <dcterms:modified xsi:type="dcterms:W3CDTF">2022-07-11T18:30:01Z</dcterms:modified>
</cp:coreProperties>
</file>