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9"/>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A657A-2DE1-498D-A21F-B5FABF08F5A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E37EA8D-9DC0-42F3-A919-FDF30E197E69}">
      <dgm:prSet/>
      <dgm:spPr/>
      <dgm:t>
        <a:bodyPr/>
        <a:lstStyle/>
        <a:p>
          <a:r>
            <a:rPr lang="nl-NL"/>
            <a:t>Lesdoelen</a:t>
          </a:r>
          <a:endParaRPr lang="en-US"/>
        </a:p>
      </dgm:t>
    </dgm:pt>
    <dgm:pt modelId="{1DE0DFE4-B87D-495A-823E-7410AD6DD611}" type="parTrans" cxnId="{91589E3D-4E5D-4A04-8841-CE962E35739A}">
      <dgm:prSet/>
      <dgm:spPr/>
      <dgm:t>
        <a:bodyPr/>
        <a:lstStyle/>
        <a:p>
          <a:endParaRPr lang="en-US"/>
        </a:p>
      </dgm:t>
    </dgm:pt>
    <dgm:pt modelId="{39CE37E9-1798-474A-8669-2E8D21931260}" type="sibTrans" cxnId="{91589E3D-4E5D-4A04-8841-CE962E35739A}">
      <dgm:prSet/>
      <dgm:spPr/>
      <dgm:t>
        <a:bodyPr/>
        <a:lstStyle/>
        <a:p>
          <a:endParaRPr lang="en-US"/>
        </a:p>
      </dgm:t>
    </dgm:pt>
    <dgm:pt modelId="{F64BE237-F759-4294-9DE6-BC2560E648E2}">
      <dgm:prSet/>
      <dgm:spPr/>
      <dgm:t>
        <a:bodyPr/>
        <a:lstStyle/>
        <a:p>
          <a:r>
            <a:rPr lang="nl-NL"/>
            <a:t>Filmpje </a:t>
          </a:r>
          <a:endParaRPr lang="en-US"/>
        </a:p>
      </dgm:t>
    </dgm:pt>
    <dgm:pt modelId="{9DC1FE5D-1C84-4092-9D7C-9FA98ED8ED21}" type="parTrans" cxnId="{1B5E6456-5850-4151-9DD3-AC9B286C9EF5}">
      <dgm:prSet/>
      <dgm:spPr/>
      <dgm:t>
        <a:bodyPr/>
        <a:lstStyle/>
        <a:p>
          <a:endParaRPr lang="en-US"/>
        </a:p>
      </dgm:t>
    </dgm:pt>
    <dgm:pt modelId="{126E8C7E-A63E-4B2C-88E3-1D61D36E973A}" type="sibTrans" cxnId="{1B5E6456-5850-4151-9DD3-AC9B286C9EF5}">
      <dgm:prSet/>
      <dgm:spPr/>
      <dgm:t>
        <a:bodyPr/>
        <a:lstStyle/>
        <a:p>
          <a:endParaRPr lang="en-US"/>
        </a:p>
      </dgm:t>
    </dgm:pt>
    <dgm:pt modelId="{98AAFD0D-75BE-40A9-A7EE-A6B7760CFC77}">
      <dgm:prSet/>
      <dgm:spPr/>
      <dgm:t>
        <a:bodyPr/>
        <a:lstStyle/>
        <a:p>
          <a:r>
            <a:rPr lang="nl-NL"/>
            <a:t>Tempratuur</a:t>
          </a:r>
          <a:endParaRPr lang="en-US"/>
        </a:p>
      </dgm:t>
    </dgm:pt>
    <dgm:pt modelId="{190C950B-3C2D-4EA7-9170-3589208B0F55}" type="parTrans" cxnId="{6F17E46F-8AA2-4EE7-B41F-1B558FEFFBC0}">
      <dgm:prSet/>
      <dgm:spPr/>
      <dgm:t>
        <a:bodyPr/>
        <a:lstStyle/>
        <a:p>
          <a:endParaRPr lang="en-US"/>
        </a:p>
      </dgm:t>
    </dgm:pt>
    <dgm:pt modelId="{AF94A7AB-64F3-40F1-A4C1-D0A88DDCC369}" type="sibTrans" cxnId="{6F17E46F-8AA2-4EE7-B41F-1B558FEFFBC0}">
      <dgm:prSet/>
      <dgm:spPr/>
      <dgm:t>
        <a:bodyPr/>
        <a:lstStyle/>
        <a:p>
          <a:endParaRPr lang="en-US"/>
        </a:p>
      </dgm:t>
    </dgm:pt>
    <dgm:pt modelId="{F3522535-FFE6-4E3F-9C5C-A13CF3BD67AF}">
      <dgm:prSet/>
      <dgm:spPr/>
      <dgm:t>
        <a:bodyPr/>
        <a:lstStyle/>
        <a:p>
          <a:r>
            <a:rPr lang="nl-NL"/>
            <a:t>Licht</a:t>
          </a:r>
          <a:endParaRPr lang="en-US"/>
        </a:p>
      </dgm:t>
    </dgm:pt>
    <dgm:pt modelId="{A63EAC08-A638-4234-A712-5BFF0449C04A}" type="parTrans" cxnId="{4FC74CEE-035B-4D7B-99F0-856ABCB3A6DC}">
      <dgm:prSet/>
      <dgm:spPr/>
      <dgm:t>
        <a:bodyPr/>
        <a:lstStyle/>
        <a:p>
          <a:endParaRPr lang="en-US"/>
        </a:p>
      </dgm:t>
    </dgm:pt>
    <dgm:pt modelId="{1E750AF9-3AF0-4C99-B24B-A4407FA6041F}" type="sibTrans" cxnId="{4FC74CEE-035B-4D7B-99F0-856ABCB3A6DC}">
      <dgm:prSet/>
      <dgm:spPr/>
      <dgm:t>
        <a:bodyPr/>
        <a:lstStyle/>
        <a:p>
          <a:endParaRPr lang="en-US"/>
        </a:p>
      </dgm:t>
    </dgm:pt>
    <dgm:pt modelId="{B9C5B407-D6E8-4482-88FC-DE4BBB27D368}">
      <dgm:prSet/>
      <dgm:spPr/>
      <dgm:t>
        <a:bodyPr/>
        <a:lstStyle/>
        <a:p>
          <a:r>
            <a:rPr lang="nl-NL"/>
            <a:t>Vocht en ventilatie</a:t>
          </a:r>
          <a:endParaRPr lang="en-US"/>
        </a:p>
      </dgm:t>
    </dgm:pt>
    <dgm:pt modelId="{748E6BC7-CD39-4E33-BC88-CAC2D3F77F09}" type="parTrans" cxnId="{DD745270-FD7B-4243-8F04-F5C9CE42568D}">
      <dgm:prSet/>
      <dgm:spPr/>
      <dgm:t>
        <a:bodyPr/>
        <a:lstStyle/>
        <a:p>
          <a:endParaRPr lang="en-US"/>
        </a:p>
      </dgm:t>
    </dgm:pt>
    <dgm:pt modelId="{C3F0E21D-B4C2-48E3-9D1B-D0FD3D4F473B}" type="sibTrans" cxnId="{DD745270-FD7B-4243-8F04-F5C9CE42568D}">
      <dgm:prSet/>
      <dgm:spPr/>
      <dgm:t>
        <a:bodyPr/>
        <a:lstStyle/>
        <a:p>
          <a:endParaRPr lang="en-US"/>
        </a:p>
      </dgm:t>
    </dgm:pt>
    <dgm:pt modelId="{351D8A7C-91A8-D14F-8478-8BEA09BE5669}" type="pres">
      <dgm:prSet presAssocID="{DFBA657A-2DE1-498D-A21F-B5FABF08F5A0}" presName="vert0" presStyleCnt="0">
        <dgm:presLayoutVars>
          <dgm:dir/>
          <dgm:animOne val="branch"/>
          <dgm:animLvl val="lvl"/>
        </dgm:presLayoutVars>
      </dgm:prSet>
      <dgm:spPr/>
    </dgm:pt>
    <dgm:pt modelId="{4EC2C9CE-97E5-7D44-BBCF-DF22B279C4D1}" type="pres">
      <dgm:prSet presAssocID="{FE37EA8D-9DC0-42F3-A919-FDF30E197E69}" presName="thickLine" presStyleLbl="alignNode1" presStyleIdx="0" presStyleCnt="5"/>
      <dgm:spPr/>
    </dgm:pt>
    <dgm:pt modelId="{B374D532-AE3C-D546-B37F-5C195AF840EB}" type="pres">
      <dgm:prSet presAssocID="{FE37EA8D-9DC0-42F3-A919-FDF30E197E69}" presName="horz1" presStyleCnt="0"/>
      <dgm:spPr/>
    </dgm:pt>
    <dgm:pt modelId="{9C25C694-0D49-024D-B5EB-8CE425977FC3}" type="pres">
      <dgm:prSet presAssocID="{FE37EA8D-9DC0-42F3-A919-FDF30E197E69}" presName="tx1" presStyleLbl="revTx" presStyleIdx="0" presStyleCnt="5"/>
      <dgm:spPr/>
    </dgm:pt>
    <dgm:pt modelId="{8B003667-D816-DF4A-BB7D-5315DDF80C55}" type="pres">
      <dgm:prSet presAssocID="{FE37EA8D-9DC0-42F3-A919-FDF30E197E69}" presName="vert1" presStyleCnt="0"/>
      <dgm:spPr/>
    </dgm:pt>
    <dgm:pt modelId="{864D1CFD-48E4-CA4A-ADF2-52AD629D2FAB}" type="pres">
      <dgm:prSet presAssocID="{F64BE237-F759-4294-9DE6-BC2560E648E2}" presName="thickLine" presStyleLbl="alignNode1" presStyleIdx="1" presStyleCnt="5"/>
      <dgm:spPr/>
    </dgm:pt>
    <dgm:pt modelId="{7D541A1F-BFB4-8243-97FE-216B8F0E0A2D}" type="pres">
      <dgm:prSet presAssocID="{F64BE237-F759-4294-9DE6-BC2560E648E2}" presName="horz1" presStyleCnt="0"/>
      <dgm:spPr/>
    </dgm:pt>
    <dgm:pt modelId="{D5A2A78E-72F2-9A40-A93E-C94218900E1F}" type="pres">
      <dgm:prSet presAssocID="{F64BE237-F759-4294-9DE6-BC2560E648E2}" presName="tx1" presStyleLbl="revTx" presStyleIdx="1" presStyleCnt="5"/>
      <dgm:spPr/>
    </dgm:pt>
    <dgm:pt modelId="{7338DE18-8E08-CB49-8C2F-D96BFF28FF7E}" type="pres">
      <dgm:prSet presAssocID="{F64BE237-F759-4294-9DE6-BC2560E648E2}" presName="vert1" presStyleCnt="0"/>
      <dgm:spPr/>
    </dgm:pt>
    <dgm:pt modelId="{82070306-E975-0A4D-981E-6202DCE5ED5D}" type="pres">
      <dgm:prSet presAssocID="{98AAFD0D-75BE-40A9-A7EE-A6B7760CFC77}" presName="thickLine" presStyleLbl="alignNode1" presStyleIdx="2" presStyleCnt="5"/>
      <dgm:spPr/>
    </dgm:pt>
    <dgm:pt modelId="{6DF8C8E9-8F2C-3B46-AE1C-85386477E1F5}" type="pres">
      <dgm:prSet presAssocID="{98AAFD0D-75BE-40A9-A7EE-A6B7760CFC77}" presName="horz1" presStyleCnt="0"/>
      <dgm:spPr/>
    </dgm:pt>
    <dgm:pt modelId="{5B703E0E-23D1-7642-BD9A-22B8A2D201C6}" type="pres">
      <dgm:prSet presAssocID="{98AAFD0D-75BE-40A9-A7EE-A6B7760CFC77}" presName="tx1" presStyleLbl="revTx" presStyleIdx="2" presStyleCnt="5"/>
      <dgm:spPr/>
    </dgm:pt>
    <dgm:pt modelId="{6EC43E0B-BBA2-1D4B-9178-399B96F56CBF}" type="pres">
      <dgm:prSet presAssocID="{98AAFD0D-75BE-40A9-A7EE-A6B7760CFC77}" presName="vert1" presStyleCnt="0"/>
      <dgm:spPr/>
    </dgm:pt>
    <dgm:pt modelId="{F5B128A5-29C5-2041-948A-367564DF1998}" type="pres">
      <dgm:prSet presAssocID="{F3522535-FFE6-4E3F-9C5C-A13CF3BD67AF}" presName="thickLine" presStyleLbl="alignNode1" presStyleIdx="3" presStyleCnt="5"/>
      <dgm:spPr/>
    </dgm:pt>
    <dgm:pt modelId="{15B102BC-43BA-2C4C-8045-5D070BDDF05D}" type="pres">
      <dgm:prSet presAssocID="{F3522535-FFE6-4E3F-9C5C-A13CF3BD67AF}" presName="horz1" presStyleCnt="0"/>
      <dgm:spPr/>
    </dgm:pt>
    <dgm:pt modelId="{E6881C5C-DD4D-444D-8E1D-E6AE31E2788D}" type="pres">
      <dgm:prSet presAssocID="{F3522535-FFE6-4E3F-9C5C-A13CF3BD67AF}" presName="tx1" presStyleLbl="revTx" presStyleIdx="3" presStyleCnt="5"/>
      <dgm:spPr/>
    </dgm:pt>
    <dgm:pt modelId="{8B01AFB9-9FE2-5C45-A403-993F289911BB}" type="pres">
      <dgm:prSet presAssocID="{F3522535-FFE6-4E3F-9C5C-A13CF3BD67AF}" presName="vert1" presStyleCnt="0"/>
      <dgm:spPr/>
    </dgm:pt>
    <dgm:pt modelId="{FF937BF9-C57A-AC4F-B141-42FCC21460C8}" type="pres">
      <dgm:prSet presAssocID="{B9C5B407-D6E8-4482-88FC-DE4BBB27D368}" presName="thickLine" presStyleLbl="alignNode1" presStyleIdx="4" presStyleCnt="5"/>
      <dgm:spPr/>
    </dgm:pt>
    <dgm:pt modelId="{AC8D64A0-9520-844B-9892-7AFB48483D68}" type="pres">
      <dgm:prSet presAssocID="{B9C5B407-D6E8-4482-88FC-DE4BBB27D368}" presName="horz1" presStyleCnt="0"/>
      <dgm:spPr/>
    </dgm:pt>
    <dgm:pt modelId="{F5CF9122-B77F-1043-B749-2320BE163F5D}" type="pres">
      <dgm:prSet presAssocID="{B9C5B407-D6E8-4482-88FC-DE4BBB27D368}" presName="tx1" presStyleLbl="revTx" presStyleIdx="4" presStyleCnt="5"/>
      <dgm:spPr/>
    </dgm:pt>
    <dgm:pt modelId="{EAEE7F96-3D25-984F-9F9A-0DD79FD039B0}" type="pres">
      <dgm:prSet presAssocID="{B9C5B407-D6E8-4482-88FC-DE4BBB27D368}" presName="vert1" presStyleCnt="0"/>
      <dgm:spPr/>
    </dgm:pt>
  </dgm:ptLst>
  <dgm:cxnLst>
    <dgm:cxn modelId="{D80D3C1A-AD40-BC46-89EC-A42053E1F324}" type="presOf" srcId="{98AAFD0D-75BE-40A9-A7EE-A6B7760CFC77}" destId="{5B703E0E-23D1-7642-BD9A-22B8A2D201C6}" srcOrd="0" destOrd="0" presId="urn:microsoft.com/office/officeart/2008/layout/LinedList"/>
    <dgm:cxn modelId="{28CC8B27-8988-1C4B-BB10-27EF198A0E64}" type="presOf" srcId="{DFBA657A-2DE1-498D-A21F-B5FABF08F5A0}" destId="{351D8A7C-91A8-D14F-8478-8BEA09BE5669}" srcOrd="0" destOrd="0" presId="urn:microsoft.com/office/officeart/2008/layout/LinedList"/>
    <dgm:cxn modelId="{91589E3D-4E5D-4A04-8841-CE962E35739A}" srcId="{DFBA657A-2DE1-498D-A21F-B5FABF08F5A0}" destId="{FE37EA8D-9DC0-42F3-A919-FDF30E197E69}" srcOrd="0" destOrd="0" parTransId="{1DE0DFE4-B87D-495A-823E-7410AD6DD611}" sibTransId="{39CE37E9-1798-474A-8669-2E8D21931260}"/>
    <dgm:cxn modelId="{BBA44B48-FC4F-C445-82EF-9A6C3BCB0759}" type="presOf" srcId="{F64BE237-F759-4294-9DE6-BC2560E648E2}" destId="{D5A2A78E-72F2-9A40-A93E-C94218900E1F}" srcOrd="0" destOrd="0" presId="urn:microsoft.com/office/officeart/2008/layout/LinedList"/>
    <dgm:cxn modelId="{1B5E6456-5850-4151-9DD3-AC9B286C9EF5}" srcId="{DFBA657A-2DE1-498D-A21F-B5FABF08F5A0}" destId="{F64BE237-F759-4294-9DE6-BC2560E648E2}" srcOrd="1" destOrd="0" parTransId="{9DC1FE5D-1C84-4092-9D7C-9FA98ED8ED21}" sibTransId="{126E8C7E-A63E-4B2C-88E3-1D61D36E973A}"/>
    <dgm:cxn modelId="{136EEE6A-93C1-3E48-94BF-FD25ECF65F07}" type="presOf" srcId="{B9C5B407-D6E8-4482-88FC-DE4BBB27D368}" destId="{F5CF9122-B77F-1043-B749-2320BE163F5D}" srcOrd="0" destOrd="0" presId="urn:microsoft.com/office/officeart/2008/layout/LinedList"/>
    <dgm:cxn modelId="{6F17E46F-8AA2-4EE7-B41F-1B558FEFFBC0}" srcId="{DFBA657A-2DE1-498D-A21F-B5FABF08F5A0}" destId="{98AAFD0D-75BE-40A9-A7EE-A6B7760CFC77}" srcOrd="2" destOrd="0" parTransId="{190C950B-3C2D-4EA7-9170-3589208B0F55}" sibTransId="{AF94A7AB-64F3-40F1-A4C1-D0A88DDCC369}"/>
    <dgm:cxn modelId="{DD745270-FD7B-4243-8F04-F5C9CE42568D}" srcId="{DFBA657A-2DE1-498D-A21F-B5FABF08F5A0}" destId="{B9C5B407-D6E8-4482-88FC-DE4BBB27D368}" srcOrd="4" destOrd="0" parTransId="{748E6BC7-CD39-4E33-BC88-CAC2D3F77F09}" sibTransId="{C3F0E21D-B4C2-48E3-9D1B-D0FD3D4F473B}"/>
    <dgm:cxn modelId="{6C8A54EB-6DA5-AA45-A5D4-42F5C212C1B9}" type="presOf" srcId="{FE37EA8D-9DC0-42F3-A919-FDF30E197E69}" destId="{9C25C694-0D49-024D-B5EB-8CE425977FC3}" srcOrd="0" destOrd="0" presId="urn:microsoft.com/office/officeart/2008/layout/LinedList"/>
    <dgm:cxn modelId="{4FC74CEE-035B-4D7B-99F0-856ABCB3A6DC}" srcId="{DFBA657A-2DE1-498D-A21F-B5FABF08F5A0}" destId="{F3522535-FFE6-4E3F-9C5C-A13CF3BD67AF}" srcOrd="3" destOrd="0" parTransId="{A63EAC08-A638-4234-A712-5BFF0449C04A}" sibTransId="{1E750AF9-3AF0-4C99-B24B-A4407FA6041F}"/>
    <dgm:cxn modelId="{A43333F2-0776-1346-8D8D-DC41F8ECEDBB}" type="presOf" srcId="{F3522535-FFE6-4E3F-9C5C-A13CF3BD67AF}" destId="{E6881C5C-DD4D-444D-8E1D-E6AE31E2788D}" srcOrd="0" destOrd="0" presId="urn:microsoft.com/office/officeart/2008/layout/LinedList"/>
    <dgm:cxn modelId="{B07BB6D0-DC60-D848-95C4-F19DE6E7599C}" type="presParOf" srcId="{351D8A7C-91A8-D14F-8478-8BEA09BE5669}" destId="{4EC2C9CE-97E5-7D44-BBCF-DF22B279C4D1}" srcOrd="0" destOrd="0" presId="urn:microsoft.com/office/officeart/2008/layout/LinedList"/>
    <dgm:cxn modelId="{35308E86-1374-B245-8228-FB1C903CEFB6}" type="presParOf" srcId="{351D8A7C-91A8-D14F-8478-8BEA09BE5669}" destId="{B374D532-AE3C-D546-B37F-5C195AF840EB}" srcOrd="1" destOrd="0" presId="urn:microsoft.com/office/officeart/2008/layout/LinedList"/>
    <dgm:cxn modelId="{0DBB582B-8573-CE42-8368-10C82B15F087}" type="presParOf" srcId="{B374D532-AE3C-D546-B37F-5C195AF840EB}" destId="{9C25C694-0D49-024D-B5EB-8CE425977FC3}" srcOrd="0" destOrd="0" presId="urn:microsoft.com/office/officeart/2008/layout/LinedList"/>
    <dgm:cxn modelId="{FA6435DD-230C-BC46-8C98-31892118C6BF}" type="presParOf" srcId="{B374D532-AE3C-D546-B37F-5C195AF840EB}" destId="{8B003667-D816-DF4A-BB7D-5315DDF80C55}" srcOrd="1" destOrd="0" presId="urn:microsoft.com/office/officeart/2008/layout/LinedList"/>
    <dgm:cxn modelId="{FCD0872B-AEB7-0541-8593-0EC2DBB09F0B}" type="presParOf" srcId="{351D8A7C-91A8-D14F-8478-8BEA09BE5669}" destId="{864D1CFD-48E4-CA4A-ADF2-52AD629D2FAB}" srcOrd="2" destOrd="0" presId="urn:microsoft.com/office/officeart/2008/layout/LinedList"/>
    <dgm:cxn modelId="{6C86B0FE-15CB-EB44-A2DA-D8148C4E09DD}" type="presParOf" srcId="{351D8A7C-91A8-D14F-8478-8BEA09BE5669}" destId="{7D541A1F-BFB4-8243-97FE-216B8F0E0A2D}" srcOrd="3" destOrd="0" presId="urn:microsoft.com/office/officeart/2008/layout/LinedList"/>
    <dgm:cxn modelId="{BC20BEBA-5B37-1F48-BF16-C9944D646252}" type="presParOf" srcId="{7D541A1F-BFB4-8243-97FE-216B8F0E0A2D}" destId="{D5A2A78E-72F2-9A40-A93E-C94218900E1F}" srcOrd="0" destOrd="0" presId="urn:microsoft.com/office/officeart/2008/layout/LinedList"/>
    <dgm:cxn modelId="{C23D3BC8-2CDA-924F-BC47-353FA6B9C3B3}" type="presParOf" srcId="{7D541A1F-BFB4-8243-97FE-216B8F0E0A2D}" destId="{7338DE18-8E08-CB49-8C2F-D96BFF28FF7E}" srcOrd="1" destOrd="0" presId="urn:microsoft.com/office/officeart/2008/layout/LinedList"/>
    <dgm:cxn modelId="{7E5AFB0E-3763-F741-8EF6-D9C3D4CFF39D}" type="presParOf" srcId="{351D8A7C-91A8-D14F-8478-8BEA09BE5669}" destId="{82070306-E975-0A4D-981E-6202DCE5ED5D}" srcOrd="4" destOrd="0" presId="urn:microsoft.com/office/officeart/2008/layout/LinedList"/>
    <dgm:cxn modelId="{8F02650A-7B28-E247-8967-DB9A7A56543D}" type="presParOf" srcId="{351D8A7C-91A8-D14F-8478-8BEA09BE5669}" destId="{6DF8C8E9-8F2C-3B46-AE1C-85386477E1F5}" srcOrd="5" destOrd="0" presId="urn:microsoft.com/office/officeart/2008/layout/LinedList"/>
    <dgm:cxn modelId="{0E2E4A7C-BB0F-F646-81E2-55E20BCA6044}" type="presParOf" srcId="{6DF8C8E9-8F2C-3B46-AE1C-85386477E1F5}" destId="{5B703E0E-23D1-7642-BD9A-22B8A2D201C6}" srcOrd="0" destOrd="0" presId="urn:microsoft.com/office/officeart/2008/layout/LinedList"/>
    <dgm:cxn modelId="{C14F2006-80EB-844B-9092-A89593D83DFA}" type="presParOf" srcId="{6DF8C8E9-8F2C-3B46-AE1C-85386477E1F5}" destId="{6EC43E0B-BBA2-1D4B-9178-399B96F56CBF}" srcOrd="1" destOrd="0" presId="urn:microsoft.com/office/officeart/2008/layout/LinedList"/>
    <dgm:cxn modelId="{E5842743-16A3-4745-AA95-26B48C4238AD}" type="presParOf" srcId="{351D8A7C-91A8-D14F-8478-8BEA09BE5669}" destId="{F5B128A5-29C5-2041-948A-367564DF1998}" srcOrd="6" destOrd="0" presId="urn:microsoft.com/office/officeart/2008/layout/LinedList"/>
    <dgm:cxn modelId="{94CE26BC-62C0-3A4D-BC6A-95CBB55DDC80}" type="presParOf" srcId="{351D8A7C-91A8-D14F-8478-8BEA09BE5669}" destId="{15B102BC-43BA-2C4C-8045-5D070BDDF05D}" srcOrd="7" destOrd="0" presId="urn:microsoft.com/office/officeart/2008/layout/LinedList"/>
    <dgm:cxn modelId="{983AEE37-5104-AA40-A771-3203EA4FAFFB}" type="presParOf" srcId="{15B102BC-43BA-2C4C-8045-5D070BDDF05D}" destId="{E6881C5C-DD4D-444D-8E1D-E6AE31E2788D}" srcOrd="0" destOrd="0" presId="urn:microsoft.com/office/officeart/2008/layout/LinedList"/>
    <dgm:cxn modelId="{B48B2EF2-FEF2-E14B-8F8E-6847BD0530B9}" type="presParOf" srcId="{15B102BC-43BA-2C4C-8045-5D070BDDF05D}" destId="{8B01AFB9-9FE2-5C45-A403-993F289911BB}" srcOrd="1" destOrd="0" presId="urn:microsoft.com/office/officeart/2008/layout/LinedList"/>
    <dgm:cxn modelId="{CF4C0951-A193-B146-8520-CCFECCEEAED9}" type="presParOf" srcId="{351D8A7C-91A8-D14F-8478-8BEA09BE5669}" destId="{FF937BF9-C57A-AC4F-B141-42FCC21460C8}" srcOrd="8" destOrd="0" presId="urn:microsoft.com/office/officeart/2008/layout/LinedList"/>
    <dgm:cxn modelId="{E8333BF5-28FA-E04B-ADAA-0540152C4400}" type="presParOf" srcId="{351D8A7C-91A8-D14F-8478-8BEA09BE5669}" destId="{AC8D64A0-9520-844B-9892-7AFB48483D68}" srcOrd="9" destOrd="0" presId="urn:microsoft.com/office/officeart/2008/layout/LinedList"/>
    <dgm:cxn modelId="{D3892829-53FF-E942-BB04-C52D940F4B18}" type="presParOf" srcId="{AC8D64A0-9520-844B-9892-7AFB48483D68}" destId="{F5CF9122-B77F-1043-B749-2320BE163F5D}" srcOrd="0" destOrd="0" presId="urn:microsoft.com/office/officeart/2008/layout/LinedList"/>
    <dgm:cxn modelId="{73279E32-608A-A343-9426-7AF20ED77D82}" type="presParOf" srcId="{AC8D64A0-9520-844B-9892-7AFB48483D68}" destId="{EAEE7F96-3D25-984F-9F9A-0DD79FD039B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C2C9CE-97E5-7D44-BBCF-DF22B279C4D1}">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25C694-0D49-024D-B5EB-8CE425977FC3}">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Lesdoelen</a:t>
          </a:r>
          <a:endParaRPr lang="en-US" sz="5100" kern="1200"/>
        </a:p>
      </dsp:txBody>
      <dsp:txXfrm>
        <a:off x="0" y="675"/>
        <a:ext cx="6900512" cy="1106957"/>
      </dsp:txXfrm>
    </dsp:sp>
    <dsp:sp modelId="{864D1CFD-48E4-CA4A-ADF2-52AD629D2FAB}">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A2A78E-72F2-9A40-A93E-C94218900E1F}">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Filmpje </a:t>
          </a:r>
          <a:endParaRPr lang="en-US" sz="5100" kern="1200"/>
        </a:p>
      </dsp:txBody>
      <dsp:txXfrm>
        <a:off x="0" y="1107633"/>
        <a:ext cx="6900512" cy="1106957"/>
      </dsp:txXfrm>
    </dsp:sp>
    <dsp:sp modelId="{82070306-E975-0A4D-981E-6202DCE5ED5D}">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703E0E-23D1-7642-BD9A-22B8A2D201C6}">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Tempratuur</a:t>
          </a:r>
          <a:endParaRPr lang="en-US" sz="5100" kern="1200"/>
        </a:p>
      </dsp:txBody>
      <dsp:txXfrm>
        <a:off x="0" y="2214591"/>
        <a:ext cx="6900512" cy="1106957"/>
      </dsp:txXfrm>
    </dsp:sp>
    <dsp:sp modelId="{F5B128A5-29C5-2041-948A-367564DF1998}">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881C5C-DD4D-444D-8E1D-E6AE31E2788D}">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Licht</a:t>
          </a:r>
          <a:endParaRPr lang="en-US" sz="5100" kern="1200"/>
        </a:p>
      </dsp:txBody>
      <dsp:txXfrm>
        <a:off x="0" y="3321549"/>
        <a:ext cx="6900512" cy="1106957"/>
      </dsp:txXfrm>
    </dsp:sp>
    <dsp:sp modelId="{FF937BF9-C57A-AC4F-B141-42FCC21460C8}">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CF9122-B77F-1043-B749-2320BE163F5D}">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marL="0" lvl="0" indent="0" algn="l" defTabSz="2266950">
            <a:lnSpc>
              <a:spcPct val="90000"/>
            </a:lnSpc>
            <a:spcBef>
              <a:spcPct val="0"/>
            </a:spcBef>
            <a:spcAft>
              <a:spcPct val="35000"/>
            </a:spcAft>
            <a:buNone/>
          </a:pPr>
          <a:r>
            <a:rPr lang="nl-NL" sz="5100" kern="1200"/>
            <a:t>Vocht en ventilatie</a:t>
          </a:r>
          <a:endParaRPr lang="en-US" sz="5100" kern="1200"/>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1A5D1-EAA1-56E7-F3E8-E44E69B97B6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FEAE5C5C-E7E9-B788-20B4-AA175E425D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549720C-35D4-2B8E-C151-DC3FA2B87282}"/>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1A7A05B3-BBDF-DF3D-6B4E-3DF44A49D1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92DF9C6-8CAA-00B1-3D1D-ED52EB029DE3}"/>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27572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950184-E37B-438A-FEEA-47570D0C85A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2CF0AB8-BB23-8BE4-6F45-92EB038656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EF0CF00-EE0E-319A-6889-A392F470094E}"/>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8ABF1E0A-D20B-05E9-B499-ED3FA06820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843A90-64AA-CE86-6833-EE205B3B5A5A}"/>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402921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F2F0CF6-476A-5571-69D1-AED7C22D96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351D2A3-5329-6338-88EE-2754320891B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0C3ACC-D2EE-9A2C-E119-0968262B048D}"/>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36DC915E-7E8F-EE71-EE16-DC7B81AAA8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050D9F6-6BBC-B5AC-AADD-3FBFA21ECEC5}"/>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19347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0587D-B766-B4D8-E131-0545F28A703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D17E8CB-6BC8-6F1E-807D-AE83B5676CB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1598431-BEBE-26F0-C407-F829992F5A90}"/>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080AAFA4-F306-87AC-BB54-A77682699F3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70197BA-4581-D298-49EC-1667F61A2CDF}"/>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7056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170066-4451-2FBC-1640-67C72D39405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888141-7C50-98A4-A4B9-73A8856896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30E3BD9-BDC1-24FC-30B3-17001819887D}"/>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1792E71D-020A-3547-BDF8-D436446686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3BD984F-E2AF-363D-0B89-3AD671D48A38}"/>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386997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3755F-A859-5C50-C3F1-25C4AE1BB4C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6079E1D-00F7-7387-92B7-F234C4BA150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F79EFEA-7D14-8CF2-EFF8-349BB7F31C9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D155531-7E1D-A69B-9BF9-FD56D2598EA6}"/>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6" name="Tijdelijke aanduiding voor voettekst 5">
            <a:extLst>
              <a:ext uri="{FF2B5EF4-FFF2-40B4-BE49-F238E27FC236}">
                <a16:creationId xmlns:a16="http://schemas.microsoft.com/office/drawing/2014/main" id="{13BA693A-9E37-A863-7FCF-5210209899A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9A5656A-A123-3DD6-3581-27364528E236}"/>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37478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05C94-E83E-C683-111B-CA64D842892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80FE88F-88EF-D5C5-0EC4-1B72FC3B09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9A754F4-75F1-48C6-FA8D-99682D6C42C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0F62868-D37D-EB0B-6279-BE9FA6637C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BA328E9-C59F-77D4-C669-630159113C8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4A10B0C-9853-CCF1-57F1-AC9A3D122034}"/>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8" name="Tijdelijke aanduiding voor voettekst 7">
            <a:extLst>
              <a:ext uri="{FF2B5EF4-FFF2-40B4-BE49-F238E27FC236}">
                <a16:creationId xmlns:a16="http://schemas.microsoft.com/office/drawing/2014/main" id="{8EC6568E-7483-492C-3688-B52E8C7627BD}"/>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FE28D42-6F7B-4820-8C04-B1EE74E2398C}"/>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58628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47F81-8289-6F1B-E6B5-8416DDE50E6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DC62C9D-B722-1C69-2E06-560CA7462B78}"/>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4" name="Tijdelijke aanduiding voor voettekst 3">
            <a:extLst>
              <a:ext uri="{FF2B5EF4-FFF2-40B4-BE49-F238E27FC236}">
                <a16:creationId xmlns:a16="http://schemas.microsoft.com/office/drawing/2014/main" id="{8AF17D3B-74B5-25F3-F3AA-E735E581FC0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14E30D4-C554-4D37-3545-2FFE86CA5A4B}"/>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232501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87AA92B-332B-3DA0-4752-CF742AA567A6}"/>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3" name="Tijdelijke aanduiding voor voettekst 2">
            <a:extLst>
              <a:ext uri="{FF2B5EF4-FFF2-40B4-BE49-F238E27FC236}">
                <a16:creationId xmlns:a16="http://schemas.microsoft.com/office/drawing/2014/main" id="{B3B7FA5F-7A25-FB74-A69A-CC6D3A3AFBB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574D355-9D62-F3AE-A71E-29EBC62D089A}"/>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275435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3926B6-833B-5752-5907-5DE1367F8EB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2639FF1-C342-F37E-3572-C95C8BA2A2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68D804F-576C-82A4-CC63-04BA6396F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3CB2227-4B0E-8EF8-E7E6-43264B07BAE3}"/>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6" name="Tijdelijke aanduiding voor voettekst 5">
            <a:extLst>
              <a:ext uri="{FF2B5EF4-FFF2-40B4-BE49-F238E27FC236}">
                <a16:creationId xmlns:a16="http://schemas.microsoft.com/office/drawing/2014/main" id="{2F0D6510-AFB6-8FB1-AE44-2355DDD605E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BBACA68-7369-548D-47F2-62B50F30391D}"/>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285987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F37E47-9AF4-51E3-4359-1226C54AE5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7D12CD3-EEB7-A2C1-8CA4-69D456713D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739907B-8582-088D-EACA-6DECB095B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F1D299C-6981-FC3B-8008-9B8A5487B152}"/>
              </a:ext>
            </a:extLst>
          </p:cNvPr>
          <p:cNvSpPr>
            <a:spLocks noGrp="1"/>
          </p:cNvSpPr>
          <p:nvPr>
            <p:ph type="dt" sz="half" idx="10"/>
          </p:nvPr>
        </p:nvSpPr>
        <p:spPr/>
        <p:txBody>
          <a:bodyPr/>
          <a:lstStyle/>
          <a:p>
            <a:fld id="{7A039FE5-76F5-1343-B5C2-63495283173E}" type="datetimeFigureOut">
              <a:rPr lang="nl-NL" smtClean="0"/>
              <a:t>11-07-2022</a:t>
            </a:fld>
            <a:endParaRPr lang="nl-NL"/>
          </a:p>
        </p:txBody>
      </p:sp>
      <p:sp>
        <p:nvSpPr>
          <p:cNvPr id="6" name="Tijdelijke aanduiding voor voettekst 5">
            <a:extLst>
              <a:ext uri="{FF2B5EF4-FFF2-40B4-BE49-F238E27FC236}">
                <a16:creationId xmlns:a16="http://schemas.microsoft.com/office/drawing/2014/main" id="{7716BF90-3775-6C5B-01CD-5647C0E2EA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27B3356-0503-2D16-16A7-DF9681C152B2}"/>
              </a:ext>
            </a:extLst>
          </p:cNvPr>
          <p:cNvSpPr>
            <a:spLocks noGrp="1"/>
          </p:cNvSpPr>
          <p:nvPr>
            <p:ph type="sldNum" sz="quarter" idx="12"/>
          </p:nvPr>
        </p:nvSpPr>
        <p:spPr/>
        <p:txBody>
          <a:bodyPr/>
          <a:lstStyle/>
          <a:p>
            <a:fld id="{5439253E-275F-8948-8CC9-B29D762BF3A6}" type="slidenum">
              <a:rPr lang="nl-NL" smtClean="0"/>
              <a:t>‹nr.›</a:t>
            </a:fld>
            <a:endParaRPr lang="nl-NL"/>
          </a:p>
        </p:txBody>
      </p:sp>
    </p:spTree>
    <p:extLst>
      <p:ext uri="{BB962C8B-B14F-4D97-AF65-F5344CB8AC3E}">
        <p14:creationId xmlns:p14="http://schemas.microsoft.com/office/powerpoint/2010/main" val="378834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F31D055-2C7B-7999-BB99-4823F99AB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2B8E7E9-B1C3-3AD7-D0C5-D86B88FCE0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2719316-C7A0-49A0-8BD0-230CF35279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39FE5-76F5-1343-B5C2-63495283173E}" type="datetimeFigureOut">
              <a:rPr lang="nl-NL" smtClean="0"/>
              <a:t>11-07-2022</a:t>
            </a:fld>
            <a:endParaRPr lang="nl-NL"/>
          </a:p>
        </p:txBody>
      </p:sp>
      <p:sp>
        <p:nvSpPr>
          <p:cNvPr id="5" name="Tijdelijke aanduiding voor voettekst 4">
            <a:extLst>
              <a:ext uri="{FF2B5EF4-FFF2-40B4-BE49-F238E27FC236}">
                <a16:creationId xmlns:a16="http://schemas.microsoft.com/office/drawing/2014/main" id="{D20E7C78-44E8-48AE-1A70-8AC59FB29D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FAECE35-1B7F-2ECB-E3FC-335F9575B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9253E-275F-8948-8CC9-B29D762BF3A6}" type="slidenum">
              <a:rPr lang="nl-NL" smtClean="0"/>
              <a:t>‹nr.›</a:t>
            </a:fld>
            <a:endParaRPr lang="nl-NL"/>
          </a:p>
        </p:txBody>
      </p:sp>
    </p:spTree>
    <p:extLst>
      <p:ext uri="{BB962C8B-B14F-4D97-AF65-F5344CB8AC3E}">
        <p14:creationId xmlns:p14="http://schemas.microsoft.com/office/powerpoint/2010/main" val="2632687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4C41274-118C-D493-AC35-160579AD851A}"/>
              </a:ext>
            </a:extLst>
          </p:cNvPr>
          <p:cNvSpPr>
            <a:spLocks noGrp="1"/>
          </p:cNvSpPr>
          <p:nvPr>
            <p:ph type="ctrTitle"/>
          </p:nvPr>
        </p:nvSpPr>
        <p:spPr>
          <a:xfrm>
            <a:off x="890338" y="640080"/>
            <a:ext cx="3734014" cy="3566160"/>
          </a:xfrm>
        </p:spPr>
        <p:txBody>
          <a:bodyPr anchor="b">
            <a:normAutofit/>
          </a:bodyPr>
          <a:lstStyle/>
          <a:p>
            <a:pPr algn="l"/>
            <a:r>
              <a:rPr lang="nl-NL" sz="5000"/>
              <a:t>HUISVESTING EN HYGIËNE</a:t>
            </a:r>
          </a:p>
        </p:txBody>
      </p:sp>
      <p:sp>
        <p:nvSpPr>
          <p:cNvPr id="3" name="Ondertitel 2">
            <a:extLst>
              <a:ext uri="{FF2B5EF4-FFF2-40B4-BE49-F238E27FC236}">
                <a16:creationId xmlns:a16="http://schemas.microsoft.com/office/drawing/2014/main" id="{A6A3E0B5-0D66-7D07-775C-A20FEB09820C}"/>
              </a:ext>
            </a:extLst>
          </p:cNvPr>
          <p:cNvSpPr>
            <a:spLocks noGrp="1"/>
          </p:cNvSpPr>
          <p:nvPr>
            <p:ph type="subTitle" idx="1"/>
          </p:nvPr>
        </p:nvSpPr>
        <p:spPr>
          <a:xfrm>
            <a:off x="890339" y="4636008"/>
            <a:ext cx="3734014" cy="1572768"/>
          </a:xfrm>
        </p:spPr>
        <p:txBody>
          <a:bodyPr>
            <a:normAutofit/>
          </a:bodyPr>
          <a:lstStyle/>
          <a:p>
            <a:pPr algn="l"/>
            <a:r>
              <a:rPr lang="nl-NL" dirty="0"/>
              <a:t>Niveau 2: blok 1 les 2</a:t>
            </a:r>
            <a:endParaRPr lang="nl-NL"/>
          </a:p>
        </p:txBody>
      </p:sp>
      <p:sp>
        <p:nvSpPr>
          <p:cNvPr id="1033"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elaxdays Konijnen speelgoed - 2-delige set - knaagdieren benodigdheden -  speeltjes cavia | bol.com">
            <a:extLst>
              <a:ext uri="{FF2B5EF4-FFF2-40B4-BE49-F238E27FC236}">
                <a16:creationId xmlns:a16="http://schemas.microsoft.com/office/drawing/2014/main" id="{172B968F-C50A-FF2F-C990-437C793974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2"/>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3951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D57DDD1A-D11D-02FC-E554-A1D7972A7D70}"/>
              </a:ext>
            </a:extLst>
          </p:cNvPr>
          <p:cNvSpPr>
            <a:spLocks noGrp="1"/>
          </p:cNvSpPr>
          <p:nvPr>
            <p:ph type="title"/>
          </p:nvPr>
        </p:nvSpPr>
        <p:spPr>
          <a:xfrm>
            <a:off x="838200" y="401221"/>
            <a:ext cx="10515600" cy="1348065"/>
          </a:xfrm>
        </p:spPr>
        <p:txBody>
          <a:bodyPr>
            <a:normAutofit/>
          </a:bodyPr>
          <a:lstStyle/>
          <a:p>
            <a:r>
              <a:rPr lang="nl-NL" sz="5400">
                <a:solidFill>
                  <a:srgbClr val="FFFFFF"/>
                </a:solidFill>
              </a:rPr>
              <a:t>Vocht en ventilatie </a:t>
            </a:r>
          </a:p>
        </p:txBody>
      </p:sp>
      <p:sp>
        <p:nvSpPr>
          <p:cNvPr id="3" name="Tijdelijke aanduiding voor inhoud 2">
            <a:extLst>
              <a:ext uri="{FF2B5EF4-FFF2-40B4-BE49-F238E27FC236}">
                <a16:creationId xmlns:a16="http://schemas.microsoft.com/office/drawing/2014/main" id="{C28B8E6A-7F7B-C01B-B645-A6019E57E6FA}"/>
              </a:ext>
            </a:extLst>
          </p:cNvPr>
          <p:cNvSpPr>
            <a:spLocks noGrp="1"/>
          </p:cNvSpPr>
          <p:nvPr>
            <p:ph idx="1"/>
          </p:nvPr>
        </p:nvSpPr>
        <p:spPr>
          <a:xfrm>
            <a:off x="838200" y="2586789"/>
            <a:ext cx="10515600" cy="3590174"/>
          </a:xfrm>
        </p:spPr>
        <p:txBody>
          <a:bodyPr>
            <a:normAutofit/>
          </a:bodyPr>
          <a:lstStyle/>
          <a:p>
            <a:r>
              <a:rPr lang="nl-NL" sz="2200"/>
              <a:t>De </a:t>
            </a:r>
            <a:r>
              <a:rPr lang="nl-NL" sz="2200" b="1"/>
              <a:t>relatieve luchtvochtigheid</a:t>
            </a:r>
            <a:r>
              <a:rPr lang="nl-NL" sz="2200"/>
              <a:t> (rv) is de hoeveelheid waterdamp in de lucht bij een bepaalde omgevingstemperatuur. Dit kun je zien als een percentage. Bij sommige temperaturen is een relatieve luchtvochtigheid van 100% mogelijk. Een waarde van 100% wijst op een maximale hoeveelheid waterdamp in de lucht. Bij een relatieve vochtigheid van 50% bevat de lucht bij een bepaalde temperatuur de helft van de maximaal mogelijke hoeveelheid waterdamp.</a:t>
            </a:r>
            <a:endParaRPr lang="nl-NL" sz="2200" b="1"/>
          </a:p>
        </p:txBody>
      </p:sp>
    </p:spTree>
    <p:extLst>
      <p:ext uri="{BB962C8B-B14F-4D97-AF65-F5344CB8AC3E}">
        <p14:creationId xmlns:p14="http://schemas.microsoft.com/office/powerpoint/2010/main" val="38063408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28F485F-232B-01E2-A057-BFE63597B664}"/>
              </a:ext>
            </a:extLst>
          </p:cNvPr>
          <p:cNvSpPr>
            <a:spLocks noGrp="1"/>
          </p:cNvSpPr>
          <p:nvPr>
            <p:ph type="title"/>
          </p:nvPr>
        </p:nvSpPr>
        <p:spPr>
          <a:xfrm>
            <a:off x="640080" y="4777739"/>
            <a:ext cx="3418990" cy="1412119"/>
          </a:xfrm>
        </p:spPr>
        <p:txBody>
          <a:bodyPr>
            <a:normAutofit/>
          </a:bodyPr>
          <a:lstStyle/>
          <a:p>
            <a:r>
              <a:rPr lang="nl-NL" sz="4800"/>
              <a:t>Vocht en ventilatie</a:t>
            </a:r>
          </a:p>
        </p:txBody>
      </p:sp>
      <p:pic>
        <p:nvPicPr>
          <p:cNvPr id="3074" name="Picture 2" descr="Cavia's | Witte Molen">
            <a:extLst>
              <a:ext uri="{FF2B5EF4-FFF2-40B4-BE49-F238E27FC236}">
                <a16:creationId xmlns:a16="http://schemas.microsoft.com/office/drawing/2014/main" id="{522D7C07-7BDE-DE82-E3E1-C4DBC527F3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389"/>
          <a:stretch/>
        </p:blipFill>
        <p:spPr bwMode="auto">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a:noFill/>
          <a:extLst>
            <a:ext uri="{909E8E84-426E-40DD-AFC4-6F175D3DCCD1}">
              <a14:hiddenFill xmlns:a14="http://schemas.microsoft.com/office/drawing/2010/main">
                <a:solidFill>
                  <a:srgbClr val="FFFFFF"/>
                </a:solidFill>
              </a14:hiddenFill>
            </a:ext>
          </a:extLst>
        </p:spPr>
      </p:pic>
      <p:sp>
        <p:nvSpPr>
          <p:cNvPr id="3081"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C66EE92-30F0-83A6-2E13-B220E1717F55}"/>
              </a:ext>
            </a:extLst>
          </p:cNvPr>
          <p:cNvSpPr>
            <a:spLocks noGrp="1"/>
          </p:cNvSpPr>
          <p:nvPr>
            <p:ph idx="1"/>
          </p:nvPr>
        </p:nvSpPr>
        <p:spPr>
          <a:xfrm>
            <a:off x="4654294" y="4777739"/>
            <a:ext cx="6897626" cy="1399223"/>
          </a:xfrm>
        </p:spPr>
        <p:txBody>
          <a:bodyPr anchor="ctr">
            <a:normAutofit/>
          </a:bodyPr>
          <a:lstStyle/>
          <a:p>
            <a:r>
              <a:rPr lang="nl-NL" sz="1900"/>
              <a:t>Uitdroging en pijnlijke luchtwegen zijn risico’s van een te lage luchtvochtigheid. Let er daarom altijd op dat er voldoende drinkwater voor de dieren beschikbaar is en dat de luchtvochtigheid niet te laag wordt. Voor dieren heeft een te hoge luchtvochtigheid grotere risico’s.</a:t>
            </a:r>
          </a:p>
        </p:txBody>
      </p:sp>
    </p:spTree>
    <p:extLst>
      <p:ext uri="{BB962C8B-B14F-4D97-AF65-F5344CB8AC3E}">
        <p14:creationId xmlns:p14="http://schemas.microsoft.com/office/powerpoint/2010/main" val="3650066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48505ED-EBF4-CB7A-A53C-97E52222E479}"/>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6600" kern="1200">
                <a:solidFill>
                  <a:schemeClr val="tx1"/>
                </a:solidFill>
                <a:latin typeface="+mj-lt"/>
                <a:ea typeface="+mj-ea"/>
                <a:cs typeface="+mj-cs"/>
              </a:rPr>
              <a:t>Vocht en ventilatie</a:t>
            </a:r>
          </a:p>
        </p:txBody>
      </p:sp>
      <p:sp>
        <p:nvSpPr>
          <p:cNvPr id="2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kooi&#10;&#10;Automatisch gegenereerde beschrijving">
            <a:extLst>
              <a:ext uri="{FF2B5EF4-FFF2-40B4-BE49-F238E27FC236}">
                <a16:creationId xmlns:a16="http://schemas.microsoft.com/office/drawing/2014/main" id="{7195C5C0-DB20-B100-AA7E-67F1F8293801}"/>
              </a:ext>
            </a:extLst>
          </p:cNvPr>
          <p:cNvPicPr>
            <a:picLocks noChangeAspect="1"/>
          </p:cNvPicPr>
          <p:nvPr/>
        </p:nvPicPr>
        <p:blipFill>
          <a:blip r:embed="rId2"/>
          <a:stretch>
            <a:fillRect/>
          </a:stretch>
        </p:blipFill>
        <p:spPr>
          <a:xfrm>
            <a:off x="4726312" y="640080"/>
            <a:ext cx="7070584" cy="5550408"/>
          </a:xfrm>
          <a:prstGeom prst="rect">
            <a:avLst/>
          </a:prstGeom>
        </p:spPr>
      </p:pic>
    </p:spTree>
    <p:extLst>
      <p:ext uri="{BB962C8B-B14F-4D97-AF65-F5344CB8AC3E}">
        <p14:creationId xmlns:p14="http://schemas.microsoft.com/office/powerpoint/2010/main" val="25783543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044B4BD4-6101-3102-871D-25090B16FCDE}"/>
              </a:ext>
            </a:extLst>
          </p:cNvPr>
          <p:cNvSpPr>
            <a:spLocks noGrp="1"/>
          </p:cNvSpPr>
          <p:nvPr>
            <p:ph type="title"/>
          </p:nvPr>
        </p:nvSpPr>
        <p:spPr>
          <a:xfrm>
            <a:off x="2558716" y="955309"/>
            <a:ext cx="7074568" cy="2898975"/>
          </a:xfrm>
        </p:spPr>
        <p:txBody>
          <a:bodyPr vert="horz" lIns="91440" tIns="45720" rIns="91440" bIns="45720" rtlCol="0" anchor="b">
            <a:normAutofit/>
          </a:bodyPr>
          <a:lstStyle/>
          <a:p>
            <a:pPr algn="ctr"/>
            <a:r>
              <a:rPr lang="en-US" sz="6600" kern="1200">
                <a:solidFill>
                  <a:srgbClr val="FFFFFF"/>
                </a:solidFill>
                <a:latin typeface="+mj-lt"/>
                <a:ea typeface="+mj-ea"/>
                <a:cs typeface="+mj-cs"/>
              </a:rPr>
              <a:t>Afsluiting </a:t>
            </a:r>
          </a:p>
        </p:txBody>
      </p:sp>
      <p:sp>
        <p:nvSpPr>
          <p:cNvPr id="3" name="Tijdelijke aanduiding voor inhoud 2">
            <a:extLst>
              <a:ext uri="{FF2B5EF4-FFF2-40B4-BE49-F238E27FC236}">
                <a16:creationId xmlns:a16="http://schemas.microsoft.com/office/drawing/2014/main" id="{050A8389-FBAF-CC9B-142F-4D9817504AB3}"/>
              </a:ext>
            </a:extLst>
          </p:cNvPr>
          <p:cNvSpPr>
            <a:spLocks noGrp="1"/>
          </p:cNvSpPr>
          <p:nvPr>
            <p:ph idx="1"/>
          </p:nvPr>
        </p:nvSpPr>
        <p:spPr>
          <a:xfrm>
            <a:off x="2634916" y="4533813"/>
            <a:ext cx="6930189" cy="938463"/>
          </a:xfrm>
        </p:spPr>
        <p:txBody>
          <a:bodyPr vert="horz" lIns="91440" tIns="45720" rIns="91440" bIns="45720" rtlCol="0">
            <a:normAutofit/>
          </a:bodyPr>
          <a:lstStyle/>
          <a:p>
            <a:pPr marL="0" indent="0" algn="ctr">
              <a:buNone/>
            </a:pPr>
            <a:r>
              <a:rPr lang="en-US" sz="2400" kern="1200">
                <a:solidFill>
                  <a:srgbClr val="FFFFFF"/>
                </a:solidFill>
                <a:latin typeface="+mn-lt"/>
                <a:ea typeface="+mn-ea"/>
                <a:cs typeface="+mn-cs"/>
              </a:rPr>
              <a:t>Tot volgende week</a:t>
            </a:r>
          </a:p>
        </p:txBody>
      </p:sp>
      <p:sp>
        <p:nvSpPr>
          <p:cNvPr id="12"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85903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27DCB8E-8EF7-9F7B-BCFF-CB8B7FA8D613}"/>
              </a:ext>
            </a:extLst>
          </p:cNvPr>
          <p:cNvSpPr>
            <a:spLocks noGrp="1"/>
          </p:cNvSpPr>
          <p:nvPr>
            <p:ph type="title"/>
          </p:nvPr>
        </p:nvSpPr>
        <p:spPr>
          <a:xfrm>
            <a:off x="635000" y="640823"/>
            <a:ext cx="3418659" cy="5583148"/>
          </a:xfrm>
        </p:spPr>
        <p:txBody>
          <a:bodyPr anchor="ctr">
            <a:normAutofit/>
          </a:bodyPr>
          <a:lstStyle/>
          <a:p>
            <a:r>
              <a:rPr lang="nl-NL" sz="5400"/>
              <a:t>Inhoud	</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12165557-FBFD-D350-C679-15C162F0C5CB}"/>
              </a:ext>
            </a:extLst>
          </p:cNvPr>
          <p:cNvGraphicFramePr>
            <a:graphicFrameLocks noGrp="1"/>
          </p:cNvGraphicFramePr>
          <p:nvPr>
            <p:ph idx="1"/>
            <p:extLst>
              <p:ext uri="{D42A27DB-BD31-4B8C-83A1-F6EECF244321}">
                <p14:modId xmlns:p14="http://schemas.microsoft.com/office/powerpoint/2010/main" val="254819094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63080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el 1">
            <a:extLst>
              <a:ext uri="{FF2B5EF4-FFF2-40B4-BE49-F238E27FC236}">
                <a16:creationId xmlns:a16="http://schemas.microsoft.com/office/drawing/2014/main" id="{1E267D91-22B8-F9CD-5D79-50EAF46F7185}"/>
              </a:ext>
            </a:extLst>
          </p:cNvPr>
          <p:cNvSpPr>
            <a:spLocks noGrp="1"/>
          </p:cNvSpPr>
          <p:nvPr>
            <p:ph type="title"/>
          </p:nvPr>
        </p:nvSpPr>
        <p:spPr>
          <a:xfrm>
            <a:off x="838200" y="401221"/>
            <a:ext cx="10515600" cy="1348065"/>
          </a:xfrm>
        </p:spPr>
        <p:txBody>
          <a:bodyPr>
            <a:normAutofit/>
          </a:bodyPr>
          <a:lstStyle/>
          <a:p>
            <a:r>
              <a:rPr lang="nl-NL" sz="5400">
                <a:solidFill>
                  <a:srgbClr val="FFFFFF"/>
                </a:solidFill>
              </a:rPr>
              <a:t>Lesdoelen	</a:t>
            </a:r>
          </a:p>
        </p:txBody>
      </p:sp>
      <p:sp>
        <p:nvSpPr>
          <p:cNvPr id="17" name="Tijdelijke aanduiding voor inhoud 2">
            <a:extLst>
              <a:ext uri="{FF2B5EF4-FFF2-40B4-BE49-F238E27FC236}">
                <a16:creationId xmlns:a16="http://schemas.microsoft.com/office/drawing/2014/main" id="{A8D8649E-AAA4-0196-8C67-3B9FC3D5CA6D}"/>
              </a:ext>
            </a:extLst>
          </p:cNvPr>
          <p:cNvSpPr>
            <a:spLocks noGrp="1"/>
          </p:cNvSpPr>
          <p:nvPr>
            <p:ph idx="1"/>
          </p:nvPr>
        </p:nvSpPr>
        <p:spPr>
          <a:xfrm>
            <a:off x="838200" y="2586789"/>
            <a:ext cx="10515600" cy="3590174"/>
          </a:xfrm>
        </p:spPr>
        <p:txBody>
          <a:bodyPr>
            <a:normAutofit lnSpcReduction="10000"/>
          </a:bodyPr>
          <a:lstStyle/>
          <a:p>
            <a:r>
              <a:rPr lang="nl-NL" sz="3200" dirty="0"/>
              <a:t>Je kunt het begrip optimale omgevingstempratuur uitleggen</a:t>
            </a:r>
          </a:p>
          <a:p>
            <a:r>
              <a:rPr lang="nl-NL" sz="3200" dirty="0"/>
              <a:t>Je weet het verschil tussen onderste en bovenste kritieke tempratuur</a:t>
            </a:r>
          </a:p>
          <a:p>
            <a:r>
              <a:rPr lang="nl-NL" sz="3200" dirty="0"/>
              <a:t>Je weet op welke 3 dingen licht invloed kan hebben bij de huisvesting</a:t>
            </a:r>
          </a:p>
          <a:p>
            <a:r>
              <a:rPr lang="nl-NL" sz="3200" dirty="0"/>
              <a:t>Je kunt het begrip relatieve luchtvochtigheid uitleggen</a:t>
            </a:r>
          </a:p>
          <a:p>
            <a:r>
              <a:rPr lang="nl-NL" sz="3200" dirty="0"/>
              <a:t>Je weet de risico’s van een te lage luchtvochtigheid</a:t>
            </a:r>
          </a:p>
          <a:p>
            <a:endParaRPr lang="nl-NL" sz="2200" dirty="0"/>
          </a:p>
          <a:p>
            <a:endParaRPr lang="nl-NL" sz="2200" dirty="0"/>
          </a:p>
        </p:txBody>
      </p:sp>
    </p:spTree>
    <p:extLst>
      <p:ext uri="{BB962C8B-B14F-4D97-AF65-F5344CB8AC3E}">
        <p14:creationId xmlns:p14="http://schemas.microsoft.com/office/powerpoint/2010/main" val="18359211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3CA4D-1B15-42D9-C128-356DB46302EF}"/>
              </a:ext>
            </a:extLst>
          </p:cNvPr>
          <p:cNvSpPr>
            <a:spLocks noGrp="1"/>
          </p:cNvSpPr>
          <p:nvPr>
            <p:ph type="title"/>
          </p:nvPr>
        </p:nvSpPr>
        <p:spPr/>
        <p:txBody>
          <a:bodyPr/>
          <a:lstStyle/>
          <a:p>
            <a:r>
              <a:rPr lang="nl-NL" dirty="0"/>
              <a:t>Filmpje	</a:t>
            </a:r>
          </a:p>
        </p:txBody>
      </p:sp>
      <p:sp>
        <p:nvSpPr>
          <p:cNvPr id="3" name="Tijdelijke aanduiding voor inhoud 2">
            <a:extLst>
              <a:ext uri="{FF2B5EF4-FFF2-40B4-BE49-F238E27FC236}">
                <a16:creationId xmlns:a16="http://schemas.microsoft.com/office/drawing/2014/main" id="{DEDFCDE8-ABD2-9C49-3019-70FAD5668E95}"/>
              </a:ext>
            </a:extLst>
          </p:cNvPr>
          <p:cNvSpPr>
            <a:spLocks noGrp="1"/>
          </p:cNvSpPr>
          <p:nvPr>
            <p:ph idx="1"/>
          </p:nvPr>
        </p:nvSpPr>
        <p:spPr/>
        <p:txBody>
          <a:bodyPr/>
          <a:lstStyle/>
          <a:p>
            <a:r>
              <a:rPr lang="nl-NL" dirty="0"/>
              <a:t>ANIMALIS </a:t>
            </a:r>
            <a:r>
              <a:rPr lang="nl-NL"/>
              <a:t>( ontwikkelcentrum ) </a:t>
            </a:r>
          </a:p>
        </p:txBody>
      </p:sp>
    </p:spTree>
    <p:extLst>
      <p:ext uri="{BB962C8B-B14F-4D97-AF65-F5344CB8AC3E}">
        <p14:creationId xmlns:p14="http://schemas.microsoft.com/office/powerpoint/2010/main" val="270777707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CFD8C91-415B-40BC-3D96-E9F458B434B1}"/>
              </a:ext>
            </a:extLst>
          </p:cNvPr>
          <p:cNvSpPr>
            <a:spLocks noGrp="1"/>
          </p:cNvSpPr>
          <p:nvPr>
            <p:ph type="title"/>
          </p:nvPr>
        </p:nvSpPr>
        <p:spPr>
          <a:xfrm>
            <a:off x="841248" y="548640"/>
            <a:ext cx="3600860" cy="5431536"/>
          </a:xfrm>
        </p:spPr>
        <p:txBody>
          <a:bodyPr>
            <a:normAutofit/>
          </a:bodyPr>
          <a:lstStyle/>
          <a:p>
            <a:r>
              <a:rPr lang="nl-NL" sz="5400"/>
              <a:t>Tempratuur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jdelijke aanduiding voor inhoud 2">
            <a:extLst>
              <a:ext uri="{FF2B5EF4-FFF2-40B4-BE49-F238E27FC236}">
                <a16:creationId xmlns:a16="http://schemas.microsoft.com/office/drawing/2014/main" id="{BE7A7AC6-2616-7CFF-C47C-E4B2E3C3A536}"/>
              </a:ext>
            </a:extLst>
          </p:cNvPr>
          <p:cNvSpPr>
            <a:spLocks noGrp="1"/>
          </p:cNvSpPr>
          <p:nvPr>
            <p:ph idx="1"/>
          </p:nvPr>
        </p:nvSpPr>
        <p:spPr>
          <a:xfrm>
            <a:off x="5126418" y="552091"/>
            <a:ext cx="6224335" cy="5431536"/>
          </a:xfrm>
        </p:spPr>
        <p:txBody>
          <a:bodyPr anchor="ctr">
            <a:normAutofit/>
          </a:bodyPr>
          <a:lstStyle/>
          <a:p>
            <a:r>
              <a:rPr lang="nl-NL" sz="2200"/>
              <a:t>De tempratuur is dus mega belangrijk!</a:t>
            </a:r>
          </a:p>
          <a:p>
            <a:endParaRPr lang="nl-NL" sz="2200"/>
          </a:p>
          <a:p>
            <a:r>
              <a:rPr lang="nl-NL" sz="2200"/>
              <a:t>Een van de eerste dingen waar je aan zult denken bij klimaat is de temperatuur van de omgeving. Ieder dier voelt zich prettig bij een andere temperatuur.</a:t>
            </a:r>
          </a:p>
          <a:p>
            <a:pPr marL="0" indent="0">
              <a:buNone/>
            </a:pPr>
            <a:endParaRPr lang="nl-NL" sz="2200"/>
          </a:p>
          <a:p>
            <a:r>
              <a:rPr lang="nl-NL" sz="2200"/>
              <a:t>De temperatuur waarbij dieren zich het prettigst voelen noem je de </a:t>
            </a:r>
            <a:r>
              <a:rPr lang="nl-NL" sz="2200" b="1"/>
              <a:t>optimale omgevingstemperatuur</a:t>
            </a:r>
            <a:endParaRPr lang="nl-NL" sz="2200"/>
          </a:p>
        </p:txBody>
      </p:sp>
    </p:spTree>
    <p:extLst>
      <p:ext uri="{BB962C8B-B14F-4D97-AF65-F5344CB8AC3E}">
        <p14:creationId xmlns:p14="http://schemas.microsoft.com/office/powerpoint/2010/main" val="35358161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850F50F-1A5B-D748-A89F-5615504905C7}"/>
              </a:ext>
            </a:extLst>
          </p:cNvPr>
          <p:cNvSpPr>
            <a:spLocks noGrp="1"/>
          </p:cNvSpPr>
          <p:nvPr>
            <p:ph type="title"/>
          </p:nvPr>
        </p:nvSpPr>
        <p:spPr>
          <a:xfrm>
            <a:off x="838200" y="365125"/>
            <a:ext cx="10515600" cy="1325563"/>
          </a:xfrm>
        </p:spPr>
        <p:txBody>
          <a:bodyPr>
            <a:normAutofit/>
          </a:bodyPr>
          <a:lstStyle/>
          <a:p>
            <a:r>
              <a:rPr lang="nl-NL" sz="5400" dirty="0"/>
              <a:t>Tempratuur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DDC5550-4906-4865-F846-CEF5596A84CF}"/>
              </a:ext>
            </a:extLst>
          </p:cNvPr>
          <p:cNvSpPr>
            <a:spLocks noGrp="1"/>
          </p:cNvSpPr>
          <p:nvPr>
            <p:ph idx="1"/>
          </p:nvPr>
        </p:nvSpPr>
        <p:spPr>
          <a:xfrm>
            <a:off x="838200" y="1929384"/>
            <a:ext cx="10515600" cy="4251960"/>
          </a:xfrm>
        </p:spPr>
        <p:txBody>
          <a:bodyPr>
            <a:normAutofit/>
          </a:bodyPr>
          <a:lstStyle/>
          <a:p>
            <a:r>
              <a:rPr lang="nl-NL" sz="2200"/>
              <a:t>De temperatuur in een verblijf mag niet lager komen dan de </a:t>
            </a:r>
            <a:r>
              <a:rPr lang="nl-NL" sz="2200" b="1"/>
              <a:t>onderste kritieke temperatuur</a:t>
            </a:r>
            <a:r>
              <a:rPr lang="nl-NL" sz="2200"/>
              <a:t>. Dit is de</a:t>
            </a:r>
            <a:r>
              <a:rPr lang="nl-NL" sz="2200" b="1"/>
              <a:t> </a:t>
            </a:r>
            <a:r>
              <a:rPr lang="nl-NL" sz="2200"/>
              <a:t>minimale temperatuur waarbij een dier zich prettig voelt. Ook mag de temperatuur niet hoger komen dan de maximale temperatuur waarbij een dier zich prettig voelt. Dit noem je de </a:t>
            </a:r>
            <a:r>
              <a:rPr lang="nl-NL" sz="2200" b="1"/>
              <a:t>bovenste kritieke temperatuur. </a:t>
            </a:r>
          </a:p>
          <a:p>
            <a:endParaRPr lang="nl-NL" sz="2200" b="1"/>
          </a:p>
          <a:p>
            <a:r>
              <a:rPr lang="nl-NL" sz="2200"/>
              <a:t>Koudbloedig betekent dat de lichaamstemperatuur van een dier ongeveer gelijk is aan die van de omgeving. Het tegenovergestelde van een koudbloedig dier is een </a:t>
            </a:r>
            <a:r>
              <a:rPr lang="nl-NL" sz="2200" b="1"/>
              <a:t>warmbloedig</a:t>
            </a:r>
            <a:r>
              <a:rPr lang="nl-NL" sz="2200"/>
              <a:t> dier. Warmbloedige dieren zijn wel in staat hun eigen lichaamstemperatuur te regelen.</a:t>
            </a:r>
          </a:p>
        </p:txBody>
      </p:sp>
    </p:spTree>
    <p:extLst>
      <p:ext uri="{BB962C8B-B14F-4D97-AF65-F5344CB8AC3E}">
        <p14:creationId xmlns:p14="http://schemas.microsoft.com/office/powerpoint/2010/main" val="39385516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5243B65-7E07-781B-6259-ED027D48F0C6}"/>
              </a:ext>
            </a:extLst>
          </p:cNvPr>
          <p:cNvSpPr>
            <a:spLocks noGrp="1"/>
          </p:cNvSpPr>
          <p:nvPr>
            <p:ph type="title"/>
          </p:nvPr>
        </p:nvSpPr>
        <p:spPr>
          <a:xfrm>
            <a:off x="640080" y="325369"/>
            <a:ext cx="4368602" cy="1956841"/>
          </a:xfrm>
        </p:spPr>
        <p:txBody>
          <a:bodyPr anchor="b">
            <a:normAutofit/>
          </a:bodyPr>
          <a:lstStyle/>
          <a:p>
            <a:r>
              <a:rPr lang="nl-NL" sz="5400"/>
              <a:t>Licht </a:t>
            </a:r>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2ADAA29E-0823-F920-8DA2-4B6482377A5D}"/>
              </a:ext>
            </a:extLst>
          </p:cNvPr>
          <p:cNvSpPr>
            <a:spLocks noGrp="1"/>
          </p:cNvSpPr>
          <p:nvPr>
            <p:ph idx="1"/>
          </p:nvPr>
        </p:nvSpPr>
        <p:spPr>
          <a:xfrm>
            <a:off x="640080" y="2872899"/>
            <a:ext cx="4243589" cy="3320668"/>
          </a:xfrm>
        </p:spPr>
        <p:txBody>
          <a:bodyPr>
            <a:normAutofit/>
          </a:bodyPr>
          <a:lstStyle/>
          <a:p>
            <a:r>
              <a:rPr lang="nl-NL" sz="2200" dirty="0"/>
              <a:t>Wij stemmen als mensen vaak ons ritme af op de lengte van de dag. Daglicht speelt hierbij dus een grote rol. Veel diersoorten zijn afhankelijk van licht. En wist je dat de daglengte van grote invloed is op de paring van veel dieren?</a:t>
            </a:r>
          </a:p>
          <a:p>
            <a:endParaRPr lang="nl-NL" sz="2200" dirty="0"/>
          </a:p>
        </p:txBody>
      </p:sp>
      <p:pic>
        <p:nvPicPr>
          <p:cNvPr id="2050" name="Picture 2" descr="Hamster-horrorverhalen: is je hamster dood of houdt hij een winterslaap? |  RTL Nieuws">
            <a:extLst>
              <a:ext uri="{FF2B5EF4-FFF2-40B4-BE49-F238E27FC236}">
                <a16:creationId xmlns:a16="http://schemas.microsoft.com/office/drawing/2014/main" id="{410D77BD-F7AD-1A0A-7FFA-EEF15B979B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896" r="16684"/>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240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8A0A780-93B2-9385-C293-F326CD964FCA}"/>
              </a:ext>
            </a:extLst>
          </p:cNvPr>
          <p:cNvSpPr>
            <a:spLocks noGrp="1"/>
          </p:cNvSpPr>
          <p:nvPr>
            <p:ph type="title"/>
          </p:nvPr>
        </p:nvSpPr>
        <p:spPr>
          <a:xfrm>
            <a:off x="838200" y="365125"/>
            <a:ext cx="10515600" cy="1325563"/>
          </a:xfrm>
        </p:spPr>
        <p:txBody>
          <a:bodyPr>
            <a:normAutofit/>
          </a:bodyPr>
          <a:lstStyle/>
          <a:p>
            <a:r>
              <a:rPr lang="nl-NL" sz="5400" dirty="0"/>
              <a:t>Licht: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2B3641FD-560D-3919-ACD8-ABB2ACAF8049}"/>
              </a:ext>
            </a:extLst>
          </p:cNvPr>
          <p:cNvSpPr>
            <a:spLocks noGrp="1"/>
          </p:cNvSpPr>
          <p:nvPr>
            <p:ph idx="1"/>
          </p:nvPr>
        </p:nvSpPr>
        <p:spPr>
          <a:xfrm>
            <a:off x="838200" y="1929384"/>
            <a:ext cx="10515600" cy="4251960"/>
          </a:xfrm>
        </p:spPr>
        <p:txBody>
          <a:bodyPr>
            <a:normAutofit/>
          </a:bodyPr>
          <a:lstStyle/>
          <a:p>
            <a:r>
              <a:rPr lang="nl-NL" sz="2200" dirty="0"/>
              <a:t>Dieren hebben licht nodig. Licht heeft namelijk op verschillende manieren invloed op dieren:</a:t>
            </a:r>
          </a:p>
          <a:p>
            <a:pPr marL="0" indent="0">
              <a:buNone/>
            </a:pPr>
            <a:endParaRPr lang="nl-NL" sz="2200" dirty="0"/>
          </a:p>
          <a:p>
            <a:r>
              <a:rPr lang="nl-NL" sz="2200" b="1" dirty="0"/>
              <a:t>Gedrag</a:t>
            </a:r>
            <a:r>
              <a:rPr lang="nl-NL" sz="2200" dirty="0"/>
              <a:t>: hoe actief de dieren zijn. Ook het dag- en nachtritme wordt beïnvloed door licht.</a:t>
            </a:r>
          </a:p>
          <a:p>
            <a:r>
              <a:rPr lang="nl-NL" sz="2200" b="1" dirty="0"/>
              <a:t>Gezondheid</a:t>
            </a:r>
            <a:r>
              <a:rPr lang="nl-NL" sz="2200" dirty="0"/>
              <a:t>: Sommige dieren, bijvoorbeeld diepzeevissen en parasieten, voelen zicht het beste in een donkere omgeving. Voor andere dieren helpt zonlicht juist bij de aanmaak van vitamine D.</a:t>
            </a:r>
          </a:p>
          <a:p>
            <a:r>
              <a:rPr lang="nl-NL" sz="2200" b="1" dirty="0"/>
              <a:t>Voortplanting</a:t>
            </a:r>
            <a:r>
              <a:rPr lang="nl-NL" sz="2200" dirty="0"/>
              <a:t>: de bronst (de periode wanneer dieren met elkaar willen paren), maar ook het leggen van eieren bij vogels.</a:t>
            </a:r>
          </a:p>
          <a:p>
            <a:endParaRPr lang="nl-NL" sz="2200" dirty="0"/>
          </a:p>
        </p:txBody>
      </p:sp>
    </p:spTree>
    <p:extLst>
      <p:ext uri="{BB962C8B-B14F-4D97-AF65-F5344CB8AC3E}">
        <p14:creationId xmlns:p14="http://schemas.microsoft.com/office/powerpoint/2010/main" val="25634785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74427D8-F56E-A2F8-C7EB-B6991435EF7A}"/>
              </a:ext>
            </a:extLst>
          </p:cNvPr>
          <p:cNvSpPr>
            <a:spLocks noGrp="1"/>
          </p:cNvSpPr>
          <p:nvPr>
            <p:ph type="title"/>
          </p:nvPr>
        </p:nvSpPr>
        <p:spPr>
          <a:xfrm>
            <a:off x="841248" y="548640"/>
            <a:ext cx="3600860" cy="5431536"/>
          </a:xfrm>
        </p:spPr>
        <p:txBody>
          <a:bodyPr>
            <a:normAutofit/>
          </a:bodyPr>
          <a:lstStyle/>
          <a:p>
            <a:r>
              <a:rPr lang="nl-NL" sz="5400"/>
              <a:t>Vocht en ventilatie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17BCC8E-44F7-03E3-CBBD-B5749BE54A13}"/>
              </a:ext>
            </a:extLst>
          </p:cNvPr>
          <p:cNvSpPr>
            <a:spLocks noGrp="1"/>
          </p:cNvSpPr>
          <p:nvPr>
            <p:ph idx="1"/>
          </p:nvPr>
        </p:nvSpPr>
        <p:spPr>
          <a:xfrm>
            <a:off x="5126418" y="552091"/>
            <a:ext cx="6224335" cy="5431536"/>
          </a:xfrm>
        </p:spPr>
        <p:txBody>
          <a:bodyPr anchor="ctr">
            <a:normAutofit/>
          </a:bodyPr>
          <a:lstStyle/>
          <a:p>
            <a:r>
              <a:rPr lang="nl-NL" sz="2200" dirty="0"/>
              <a:t>Heb je wel eens door de mist gelopen buiten? Dan weet je dat je daar behoorlijk nat van kunt worden. Luchtvochtigheid speelt een grote rol in het klimaat van verschillende diersoorten. Voldoende frisse lucht in een dierenverblijf is minstens zo belangrijk.</a:t>
            </a:r>
          </a:p>
        </p:txBody>
      </p:sp>
    </p:spTree>
    <p:extLst>
      <p:ext uri="{BB962C8B-B14F-4D97-AF65-F5344CB8AC3E}">
        <p14:creationId xmlns:p14="http://schemas.microsoft.com/office/powerpoint/2010/main" val="28266978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539</Words>
  <Application>Microsoft Macintosh PowerPoint</Application>
  <PresentationFormat>Breedbeeld</PresentationFormat>
  <Paragraphs>43</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HUISVESTING EN HYGIËNE</vt:lpstr>
      <vt:lpstr>Inhoud </vt:lpstr>
      <vt:lpstr>Lesdoelen </vt:lpstr>
      <vt:lpstr>Filmpje </vt:lpstr>
      <vt:lpstr>Tempratuur </vt:lpstr>
      <vt:lpstr>Tempratuur </vt:lpstr>
      <vt:lpstr>Licht </vt:lpstr>
      <vt:lpstr>Licht:</vt:lpstr>
      <vt:lpstr>Vocht en ventilatie </vt:lpstr>
      <vt:lpstr>Vocht en ventilatie </vt:lpstr>
      <vt:lpstr>Vocht en ventilatie</vt:lpstr>
      <vt:lpstr>Vocht en ventilatie</vt:lpstr>
      <vt:lpstr>Afsluiting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HUISVESTING EN HYGIËNE</dc:title>
  <dc:creator>Straten, Maxime van</dc:creator>
  <cp:lastModifiedBy>Straten, Maxime van</cp:lastModifiedBy>
  <cp:revision>1</cp:revision>
  <dcterms:created xsi:type="dcterms:W3CDTF">2022-07-11T18:02:20Z</dcterms:created>
  <dcterms:modified xsi:type="dcterms:W3CDTF">2022-07-11T18:30:01Z</dcterms:modified>
</cp:coreProperties>
</file>